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9" r:id="rId12"/>
    <p:sldId id="280" r:id="rId13"/>
    <p:sldId id="285" r:id="rId14"/>
    <p:sldId id="286" r:id="rId15"/>
    <p:sldId id="287" r:id="rId16"/>
    <p:sldId id="288" r:id="rId17"/>
    <p:sldId id="289" r:id="rId18"/>
    <p:sldId id="282" r:id="rId19"/>
    <p:sldId id="283" r:id="rId20"/>
    <p:sldId id="284" r:id="rId21"/>
  </p:sldIdLst>
  <p:sldSz cx="9144000" cy="5143500" type="screen16x9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>
      <p:cViewPr varScale="1">
        <p:scale>
          <a:sx n="114" d="100"/>
          <a:sy n="114" d="100"/>
        </p:scale>
        <p:origin x="120" y="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8998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040" tIns="53520" rIns="107040" bIns="53520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040" tIns="53520" rIns="107040" bIns="53520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040" tIns="53520" rIns="107040" bIns="53520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040" tIns="53520" rIns="107040" bIns="53520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040" tIns="53520" rIns="107040" bIns="53520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040" tIns="53520" rIns="107040" bIns="53520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040" tIns="53520" rIns="107040" bIns="53520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040" tIns="53520" rIns="107040" bIns="53520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040" tIns="53520" rIns="107040" bIns="53520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040" tIns="53520" rIns="107040" bIns="53520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040" tIns="53520" rIns="107040" bIns="53520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040" tIns="53520" rIns="107040" bIns="53520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040" tIns="53520" rIns="107040" bIns="53520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040" tIns="53520" rIns="107040" bIns="53520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040" tIns="53520" rIns="107040" bIns="53520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3572"/>
            <a:ext cx="3761184" cy="5147072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035052"/>
            <a:ext cx="6430967" cy="1962149"/>
          </a:xfrm>
        </p:spPr>
        <p:txBody>
          <a:bodyPr anchor="b">
            <a:normAutofit/>
          </a:bodyPr>
          <a:lstStyle>
            <a:lvl1pPr algn="r">
              <a:defRPr sz="45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2997200"/>
            <a:ext cx="5240734" cy="1041401"/>
          </a:xfrm>
        </p:spPr>
        <p:txBody>
          <a:bodyPr anchor="t">
            <a:normAutofit/>
          </a:bodyPr>
          <a:lstStyle>
            <a:lvl1pPr marL="0" indent="0" algn="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4412457"/>
            <a:ext cx="3243033" cy="273844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5893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3549649"/>
            <a:ext cx="7514033" cy="425054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699084"/>
            <a:ext cx="6169458" cy="23737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3974702"/>
            <a:ext cx="7514033" cy="370284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9961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3" cy="2286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2323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2571749"/>
            <a:ext cx="6399611" cy="28575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3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80080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2481436"/>
            <a:ext cx="7514032" cy="110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3036"/>
            <a:ext cx="7514033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2603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2914650"/>
            <a:ext cx="7514033" cy="66675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1400"/>
            <a:ext cx="7514033" cy="7620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94689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4" cy="204549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2628900"/>
            <a:ext cx="7514035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14844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7025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514350"/>
            <a:ext cx="1327777" cy="382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514350"/>
            <a:ext cx="6014807" cy="382905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681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4400349"/>
            <a:ext cx="413375" cy="273844"/>
          </a:xfrm>
        </p:spPr>
        <p:txBody>
          <a:bodyPr/>
          <a:lstStyle/>
          <a:p>
            <a:fld id="{B6F15528-21DE-4FAA-801E-634DDDAF4B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956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000249"/>
            <a:ext cx="6698060" cy="1582787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3583036"/>
            <a:ext cx="6698061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6468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000250"/>
            <a:ext cx="3671291" cy="234315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000250"/>
            <a:ext cx="3671292" cy="2343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6550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1993900"/>
            <a:ext cx="345539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000250"/>
            <a:ext cx="3466903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4976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788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5811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200150"/>
            <a:ext cx="2661841" cy="10287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514350"/>
            <a:ext cx="4680743" cy="382905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228850"/>
            <a:ext cx="2661841" cy="137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200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314449"/>
            <a:ext cx="4069619" cy="10287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685800"/>
            <a:ext cx="2460731" cy="3429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2343149"/>
            <a:ext cx="4069619" cy="137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0084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0"/>
            <a:ext cx="1827610" cy="51435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000250"/>
            <a:ext cx="7514035" cy="2343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4412457"/>
            <a:ext cx="8572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4412457"/>
            <a:ext cx="53131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4412457"/>
            <a:ext cx="4133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074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14450" y="117961"/>
            <a:ext cx="772475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26485" algn="l"/>
              </a:tabLst>
            </a:pPr>
            <a:r>
              <a:rPr sz="5400" b="1" dirty="0">
                <a:solidFill>
                  <a:srgbClr val="FF0000"/>
                </a:solidFill>
                <a:latin typeface="Times New Roman"/>
                <a:cs typeface="Times New Roman"/>
              </a:rPr>
              <a:t>ОБЩИНА	</a:t>
            </a:r>
            <a:r>
              <a:rPr lang="bg-BG" sz="5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СТРАЖИЦА</a:t>
            </a:r>
            <a:endParaRPr sz="5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214372"/>
            <a:ext cx="9144000" cy="2654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49935" y="1277860"/>
            <a:ext cx="8013065" cy="2685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32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ОЕКТ!</a:t>
            </a:r>
            <a:endParaRPr sz="32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85"/>
              </a:spcBef>
            </a:pPr>
            <a:r>
              <a:rPr sz="88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8800" b="1" spc="-760" dirty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r>
              <a:rPr sz="88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ДЖЕТ</a:t>
            </a:r>
            <a:r>
              <a:rPr sz="88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8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2019</a:t>
            </a:r>
            <a:endParaRPr sz="8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4772" y="4883992"/>
            <a:ext cx="382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……</a:t>
            </a:r>
          </a:p>
        </p:txBody>
      </p:sp>
      <p:pic>
        <p:nvPicPr>
          <p:cNvPr id="9" name="Картина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3" y="35379"/>
            <a:ext cx="550817" cy="803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334772" y="4883992"/>
            <a:ext cx="382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……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8267" y="2604532"/>
            <a:ext cx="511302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4689" y="218089"/>
            <a:ext cx="811275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tabLst>
                <a:tab pos="2934335" algn="l"/>
                <a:tab pos="5614035" algn="l"/>
              </a:tabLst>
            </a:pPr>
            <a:r>
              <a:rPr lang="bg-BG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СРАВНИТЕЛНА ТАБЛИЦА – ПОКАЗАТЕЛИ 2018 – 2019 г.</a:t>
            </a:r>
            <a:endParaRPr sz="2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11" name="Картина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3" y="35379"/>
            <a:ext cx="550817" cy="80327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223008"/>
              </p:ext>
            </p:extLst>
          </p:nvPr>
        </p:nvGraphicFramePr>
        <p:xfrm>
          <a:off x="1371601" y="590554"/>
          <a:ext cx="6934200" cy="4455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2200">
                  <a:extLst>
                    <a:ext uri="{9D8B030D-6E8A-4147-A177-3AD203B41FA5}">
                      <a16:colId xmlns:a16="http://schemas.microsoft.com/office/drawing/2014/main" val="822468073"/>
                    </a:ext>
                  </a:extLst>
                </a:gridCol>
                <a:gridCol w="772093">
                  <a:extLst>
                    <a:ext uri="{9D8B030D-6E8A-4147-A177-3AD203B41FA5}">
                      <a16:colId xmlns:a16="http://schemas.microsoft.com/office/drawing/2014/main" val="2689530866"/>
                    </a:ext>
                  </a:extLst>
                </a:gridCol>
                <a:gridCol w="801103">
                  <a:extLst>
                    <a:ext uri="{9D8B030D-6E8A-4147-A177-3AD203B41FA5}">
                      <a16:colId xmlns:a16="http://schemas.microsoft.com/office/drawing/2014/main" val="3580905573"/>
                    </a:ext>
                  </a:extLst>
                </a:gridCol>
                <a:gridCol w="882995">
                  <a:extLst>
                    <a:ext uri="{9D8B030D-6E8A-4147-A177-3AD203B41FA5}">
                      <a16:colId xmlns:a16="http://schemas.microsoft.com/office/drawing/2014/main" val="1896527297"/>
                    </a:ext>
                  </a:extLst>
                </a:gridCol>
                <a:gridCol w="845809">
                  <a:extLst>
                    <a:ext uri="{9D8B030D-6E8A-4147-A177-3AD203B41FA5}">
                      <a16:colId xmlns:a16="http://schemas.microsoft.com/office/drawing/2014/main" val="303501278"/>
                    </a:ext>
                  </a:extLst>
                </a:gridCol>
              </a:tblGrid>
              <a:tr h="21285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z-Cyrl-A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Начален</a:t>
                      </a:r>
                      <a:endParaRPr lang="az-Cyrl-AZ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z-Cyrl-A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Начален</a:t>
                      </a:r>
                      <a:endParaRPr lang="az-Cyrl-AZ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z-Cyrl-A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Разлика</a:t>
                      </a:r>
                      <a:endParaRPr lang="az-Cyrl-AZ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118044821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ctr" fontAlgn="b"/>
                      <a:r>
                        <a:rPr lang="az-Cyrl-A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ПРИХОДИ</a:t>
                      </a:r>
                      <a:endParaRPr lang="az-Cyrl-A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z-Cyrl-A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endParaRPr lang="az-Cyrl-AZ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z-Cyrl-A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endParaRPr lang="az-Cyrl-AZ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2558010781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z-Cyrl-A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az-Cyrl-A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z-Cyrl-A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az-Cyrl-AZ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3962436093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554709326"/>
                  </a:ext>
                </a:extLst>
              </a:tr>
              <a:tr h="4183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 допълваща субсидия за делегираните от държ. дейности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6120,6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7023,8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903,2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114,76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1222739449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 изравнителна субсидия за местни дейности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914,6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1026,1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111,5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112,19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2027526222"/>
                  </a:ext>
                </a:extLst>
              </a:tr>
              <a:tr h="4183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 за зимно поддържане и снегоп.на общ. пътища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124,4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136,8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109,97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376647980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 субсидия за капиталови разходи 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626,2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674,0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107,63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2045080989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r" fontAlgn="b"/>
                      <a:r>
                        <a:rPr lang="az-Cyrl-A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ВСИЧКО  ПРИХОДИ:</a:t>
                      </a:r>
                      <a:endParaRPr lang="az-Cyrl-AZ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7785,8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8860,7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1074,9</a:t>
                      </a:r>
                      <a:endParaRPr lang="en-GB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113,81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323974872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ctr" fontAlgn="b"/>
                      <a:r>
                        <a:rPr lang="az-Cyrl-A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РАЗХОДИ</a:t>
                      </a:r>
                      <a:endParaRPr lang="az-Cyrl-AZ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1376733170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l" fontAlgn="b"/>
                      <a:r>
                        <a:rPr lang="az-Cyrl-A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Общинска администрация</a:t>
                      </a:r>
                      <a:endParaRPr lang="az-Cyrl-A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771,6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856,0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  <a:endParaRPr lang="en-GB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110,94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3462919678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кметове и км. наместници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260,1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286,1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2407216463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l" fontAlgn="b"/>
                      <a:r>
                        <a:rPr lang="az-Cyrl-A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служители</a:t>
                      </a:r>
                      <a:endParaRPr lang="az-Cyrl-A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511,5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569,9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111,42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1457986290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l" fontAlgn="b"/>
                      <a:r>
                        <a:rPr lang="az-Cyrl-A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Отбрана  и сигурност</a:t>
                      </a:r>
                      <a:endParaRPr lang="az-Cyrl-A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132,5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109,50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2609006539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l" fontAlgn="b"/>
                      <a:r>
                        <a:rPr lang="az-Cyrl-A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az-Cyrl-A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4171,3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4950,7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779,4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118,68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460275449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l" fontAlgn="b"/>
                      <a:r>
                        <a:rPr lang="az-Cyrl-A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Здравеопазване</a:t>
                      </a:r>
                      <a:endParaRPr lang="az-Cyrl-A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124,2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142,4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114,65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615786808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l" fontAlgn="b"/>
                      <a:r>
                        <a:rPr lang="az-Cyrl-A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Социални услуги</a:t>
                      </a:r>
                      <a:endParaRPr lang="az-Cyrl-A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689,6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667,0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-22,6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96,72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611333253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l" fontAlgn="b"/>
                      <a:r>
                        <a:rPr lang="az-Cyrl-A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Култура </a:t>
                      </a:r>
                      <a:endParaRPr lang="az-Cyrl-A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242,9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275,2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32,3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113,30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571301050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r" fontAlgn="b"/>
                      <a:r>
                        <a:rPr lang="az-Cyrl-A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ВСИЧКО РАЗХОДИ:</a:t>
                      </a:r>
                      <a:endParaRPr lang="az-Cyrl-AZ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6120,6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7023,8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903,2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114,76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0" marR="6600" marT="6600" marB="0" anchor="b"/>
                </a:tc>
                <a:extLst>
                  <a:ext uri="{0D108BD9-81ED-4DB2-BD59-A6C34878D82A}">
                    <a16:rowId xmlns:a16="http://schemas.microsoft.com/office/drawing/2014/main" val="40637738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90473" y="938654"/>
            <a:ext cx="5176927" cy="415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8100">
              <a:lnSpc>
                <a:spcPct val="100000"/>
              </a:lnSpc>
            </a:pPr>
            <a:r>
              <a:rPr sz="3000" b="1" dirty="0" smtClean="0">
                <a:latin typeface="Times New Roman"/>
                <a:cs typeface="Times New Roman"/>
              </a:rPr>
              <a:t>1 </a:t>
            </a:r>
            <a:r>
              <a:rPr sz="3000" b="1" spc="-15" dirty="0" err="1" smtClean="0">
                <a:latin typeface="Times New Roman"/>
                <a:cs typeface="Times New Roman"/>
              </a:rPr>
              <a:t>О</a:t>
            </a:r>
            <a:r>
              <a:rPr sz="3000" b="1" dirty="0" err="1" smtClean="0">
                <a:latin typeface="Times New Roman"/>
                <a:cs typeface="Times New Roman"/>
              </a:rPr>
              <a:t>бщи</a:t>
            </a:r>
            <a:r>
              <a:rPr sz="3000" b="1" spc="15" dirty="0" smtClean="0">
                <a:latin typeface="Times New Roman"/>
                <a:cs typeface="Times New Roman"/>
              </a:rPr>
              <a:t> </a:t>
            </a:r>
            <a:r>
              <a:rPr sz="3000" b="1" dirty="0" err="1" smtClean="0">
                <a:latin typeface="Times New Roman"/>
                <a:cs typeface="Times New Roman"/>
              </a:rPr>
              <a:t>държавни</a:t>
            </a:r>
            <a:r>
              <a:rPr sz="3000" b="1" spc="-5" dirty="0" smtClean="0">
                <a:latin typeface="Times New Roman"/>
                <a:cs typeface="Times New Roman"/>
              </a:rPr>
              <a:t> </a:t>
            </a:r>
            <a:r>
              <a:rPr sz="3000" b="1" dirty="0" err="1" smtClean="0">
                <a:latin typeface="Times New Roman"/>
                <a:cs typeface="Times New Roman"/>
              </a:rPr>
              <a:t>сл</a:t>
            </a:r>
            <a:r>
              <a:rPr sz="3000" b="1" spc="-40" dirty="0" err="1" smtClean="0">
                <a:latin typeface="Times New Roman"/>
                <a:cs typeface="Times New Roman"/>
              </a:rPr>
              <a:t>уж</a:t>
            </a:r>
            <a:r>
              <a:rPr sz="3000" b="1" dirty="0" err="1" smtClean="0">
                <a:latin typeface="Times New Roman"/>
                <a:cs typeface="Times New Roman"/>
              </a:rPr>
              <a:t>би</a:t>
            </a:r>
            <a:r>
              <a:rPr sz="3000" b="1" dirty="0" smtClean="0">
                <a:latin typeface="Times New Roman"/>
                <a:cs typeface="Times New Roman"/>
              </a:rPr>
              <a:t> </a:t>
            </a:r>
            <a:endParaRPr lang="bg-BG" sz="3000" b="1" dirty="0" smtClean="0">
              <a:latin typeface="Times New Roman"/>
              <a:cs typeface="Times New Roman"/>
            </a:endParaRPr>
          </a:p>
          <a:p>
            <a:pPr marL="12700" marR="38100">
              <a:lnSpc>
                <a:spcPct val="100000"/>
              </a:lnSpc>
            </a:pPr>
            <a:r>
              <a:rPr sz="3000" b="1" dirty="0" smtClean="0">
                <a:latin typeface="Times New Roman"/>
                <a:cs typeface="Times New Roman"/>
              </a:rPr>
              <a:t>2 </a:t>
            </a:r>
            <a:r>
              <a:rPr sz="3000" b="1" spc="-15" dirty="0" err="1" smtClean="0">
                <a:latin typeface="Times New Roman"/>
                <a:cs typeface="Times New Roman"/>
              </a:rPr>
              <a:t>О</a:t>
            </a:r>
            <a:r>
              <a:rPr sz="3000" b="1" dirty="0" err="1" smtClean="0">
                <a:latin typeface="Times New Roman"/>
                <a:cs typeface="Times New Roman"/>
              </a:rPr>
              <a:t>тбрана</a:t>
            </a:r>
            <a:r>
              <a:rPr sz="3000" b="1" spc="5" dirty="0" smtClean="0">
                <a:latin typeface="Times New Roman"/>
                <a:cs typeface="Times New Roman"/>
              </a:rPr>
              <a:t> </a:t>
            </a:r>
            <a:r>
              <a:rPr sz="3000" b="1" dirty="0" smtClean="0">
                <a:latin typeface="Times New Roman"/>
                <a:cs typeface="Times New Roman"/>
              </a:rPr>
              <a:t>и </a:t>
            </a:r>
            <a:r>
              <a:rPr sz="3000" b="1" dirty="0" err="1" smtClean="0">
                <a:latin typeface="Times New Roman"/>
                <a:cs typeface="Times New Roman"/>
              </a:rPr>
              <a:t>сигурност</a:t>
            </a:r>
            <a:endParaRPr sz="3000" dirty="0" smtClean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Font typeface="Times New Roman"/>
              <a:buAutoNum type="arabicPlain" startAt="3"/>
              <a:tabLst>
                <a:tab pos="298450" algn="l"/>
              </a:tabLst>
            </a:pPr>
            <a:r>
              <a:rPr sz="3000" b="1" spc="-15" dirty="0" err="1" smtClean="0">
                <a:latin typeface="Times New Roman"/>
                <a:cs typeface="Times New Roman"/>
              </a:rPr>
              <a:t>О</a:t>
            </a:r>
            <a:r>
              <a:rPr sz="3000" b="1" dirty="0" err="1" smtClean="0">
                <a:latin typeface="Times New Roman"/>
                <a:cs typeface="Times New Roman"/>
              </a:rPr>
              <a:t>бра</a:t>
            </a:r>
            <a:r>
              <a:rPr sz="3000" b="1" spc="-20" dirty="0" err="1" smtClean="0">
                <a:latin typeface="Times New Roman"/>
                <a:cs typeface="Times New Roman"/>
              </a:rPr>
              <a:t>з</a:t>
            </a:r>
            <a:r>
              <a:rPr sz="3000" b="1" spc="-75" dirty="0" err="1" smtClean="0">
                <a:latin typeface="Times New Roman"/>
                <a:cs typeface="Times New Roman"/>
              </a:rPr>
              <a:t>о</a:t>
            </a:r>
            <a:r>
              <a:rPr sz="3000" b="1" dirty="0" err="1" smtClean="0">
                <a:latin typeface="Times New Roman"/>
                <a:cs typeface="Times New Roman"/>
              </a:rPr>
              <a:t>вание</a:t>
            </a:r>
            <a:endParaRPr sz="3000" dirty="0" smtClean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Font typeface="Times New Roman"/>
              <a:buAutoNum type="arabicPlain" startAt="3"/>
              <a:tabLst>
                <a:tab pos="299085" algn="l"/>
              </a:tabLst>
            </a:pPr>
            <a:r>
              <a:rPr sz="3000" b="1" spc="-85" dirty="0" err="1" smtClean="0">
                <a:latin typeface="Times New Roman"/>
                <a:cs typeface="Times New Roman"/>
              </a:rPr>
              <a:t>З</a:t>
            </a:r>
            <a:r>
              <a:rPr sz="3000" b="1" dirty="0" err="1" smtClean="0">
                <a:latin typeface="Times New Roman"/>
                <a:cs typeface="Times New Roman"/>
              </a:rPr>
              <a:t>др</a:t>
            </a:r>
            <a:r>
              <a:rPr sz="3000" b="1" spc="-10" dirty="0" err="1" smtClean="0">
                <a:latin typeface="Times New Roman"/>
                <a:cs typeface="Times New Roman"/>
              </a:rPr>
              <a:t>а</a:t>
            </a:r>
            <a:r>
              <a:rPr sz="3000" b="1" dirty="0" err="1" smtClean="0">
                <a:latin typeface="Times New Roman"/>
                <a:cs typeface="Times New Roman"/>
              </a:rPr>
              <a:t>веопа</a:t>
            </a:r>
            <a:r>
              <a:rPr sz="3000" b="1" spc="-15" dirty="0" err="1" smtClean="0">
                <a:latin typeface="Times New Roman"/>
                <a:cs typeface="Times New Roman"/>
              </a:rPr>
              <a:t>з</a:t>
            </a:r>
            <a:r>
              <a:rPr sz="3000" b="1" dirty="0" err="1" smtClean="0">
                <a:latin typeface="Times New Roman"/>
                <a:cs typeface="Times New Roman"/>
              </a:rPr>
              <a:t>ване</a:t>
            </a:r>
            <a:endParaRPr sz="3000" dirty="0" smtClean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Font typeface="Times New Roman"/>
              <a:buAutoNum type="arabicPlain" startAt="3"/>
              <a:tabLst>
                <a:tab pos="298450" algn="l"/>
              </a:tabLst>
            </a:pPr>
            <a:r>
              <a:rPr sz="3000" b="1" dirty="0" err="1" smtClean="0">
                <a:latin typeface="Times New Roman"/>
                <a:cs typeface="Times New Roman"/>
              </a:rPr>
              <a:t>Соци</a:t>
            </a:r>
            <a:r>
              <a:rPr sz="3000" b="1" spc="20" dirty="0" err="1" smtClean="0">
                <a:latin typeface="Times New Roman"/>
                <a:cs typeface="Times New Roman"/>
              </a:rPr>
              <a:t>а</a:t>
            </a:r>
            <a:r>
              <a:rPr sz="3000" b="1" dirty="0" err="1" smtClean="0">
                <a:latin typeface="Times New Roman"/>
                <a:cs typeface="Times New Roman"/>
              </a:rPr>
              <a:t>лни</a:t>
            </a:r>
            <a:r>
              <a:rPr sz="3000" b="1" dirty="0" smtClean="0">
                <a:latin typeface="Times New Roman"/>
                <a:cs typeface="Times New Roman"/>
              </a:rPr>
              <a:t> </a:t>
            </a:r>
            <a:r>
              <a:rPr sz="3000" b="1" dirty="0" err="1" smtClean="0">
                <a:latin typeface="Times New Roman"/>
                <a:cs typeface="Times New Roman"/>
              </a:rPr>
              <a:t>грижи</a:t>
            </a:r>
            <a:endParaRPr sz="3000" dirty="0" smtClean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Font typeface="Times New Roman"/>
              <a:buAutoNum type="arabicPlain" startAt="3"/>
              <a:tabLst>
                <a:tab pos="298450" algn="l"/>
              </a:tabLst>
            </a:pPr>
            <a:r>
              <a:rPr sz="3000" b="1" spc="-45" dirty="0" smtClean="0">
                <a:latin typeface="Times New Roman"/>
                <a:cs typeface="Times New Roman"/>
              </a:rPr>
              <a:t>Б</a:t>
            </a:r>
            <a:r>
              <a:rPr lang="bg-BG" sz="3000" b="1" dirty="0" smtClean="0">
                <a:latin typeface="Times New Roman"/>
                <a:cs typeface="Times New Roman"/>
              </a:rPr>
              <a:t>КС и опазване на ок. среда</a:t>
            </a:r>
            <a:endParaRPr sz="3000" dirty="0" smtClean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Font typeface="Times New Roman"/>
              <a:buAutoNum type="arabicPlain" startAt="3"/>
              <a:tabLst>
                <a:tab pos="298450" algn="l"/>
              </a:tabLst>
            </a:pPr>
            <a:r>
              <a:rPr sz="3000" b="1" spc="-85" dirty="0" err="1" smtClean="0">
                <a:latin typeface="Times New Roman"/>
                <a:cs typeface="Times New Roman"/>
              </a:rPr>
              <a:t>К</a:t>
            </a:r>
            <a:r>
              <a:rPr sz="3000" b="1" spc="-75" dirty="0" err="1" smtClean="0">
                <a:latin typeface="Times New Roman"/>
                <a:cs typeface="Times New Roman"/>
              </a:rPr>
              <a:t>у</a:t>
            </a:r>
            <a:r>
              <a:rPr sz="3000" b="1" dirty="0" err="1" smtClean="0">
                <a:latin typeface="Times New Roman"/>
                <a:cs typeface="Times New Roman"/>
              </a:rPr>
              <a:t>л</a:t>
            </a:r>
            <a:r>
              <a:rPr sz="3000" b="1" spc="-40" dirty="0" err="1" smtClean="0">
                <a:latin typeface="Times New Roman"/>
                <a:cs typeface="Times New Roman"/>
              </a:rPr>
              <a:t>т</a:t>
            </a:r>
            <a:r>
              <a:rPr sz="3000" b="1" dirty="0" err="1" smtClean="0">
                <a:latin typeface="Times New Roman"/>
                <a:cs typeface="Times New Roman"/>
              </a:rPr>
              <a:t>ура</a:t>
            </a:r>
            <a:endParaRPr sz="3000" dirty="0" smtClean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Font typeface="Times New Roman"/>
              <a:buAutoNum type="arabicPlain" startAt="3"/>
              <a:tabLst>
                <a:tab pos="298450" algn="l"/>
              </a:tabLst>
            </a:pPr>
            <a:r>
              <a:rPr sz="3000" b="1" spc="-15" dirty="0" err="1" smtClean="0">
                <a:latin typeface="Times New Roman"/>
                <a:cs typeface="Times New Roman"/>
              </a:rPr>
              <a:t>И</a:t>
            </a:r>
            <a:r>
              <a:rPr sz="3000" b="1" spc="-40" dirty="0" err="1" smtClean="0">
                <a:latin typeface="Times New Roman"/>
                <a:cs typeface="Times New Roman"/>
              </a:rPr>
              <a:t>к</a:t>
            </a:r>
            <a:r>
              <a:rPr sz="3000" b="1" dirty="0" err="1" smtClean="0">
                <a:latin typeface="Times New Roman"/>
                <a:cs typeface="Times New Roman"/>
              </a:rPr>
              <a:t>он</a:t>
            </a:r>
            <a:r>
              <a:rPr sz="3000" b="1" spc="-60" dirty="0" err="1" smtClean="0">
                <a:latin typeface="Times New Roman"/>
                <a:cs typeface="Times New Roman"/>
              </a:rPr>
              <a:t>о</a:t>
            </a:r>
            <a:r>
              <a:rPr sz="3000" b="1" dirty="0" err="1" smtClean="0">
                <a:latin typeface="Times New Roman"/>
                <a:cs typeface="Times New Roman"/>
              </a:rPr>
              <a:t>мич</a:t>
            </a:r>
            <a:r>
              <a:rPr sz="3000" b="1" spc="30" dirty="0" err="1" smtClean="0">
                <a:latin typeface="Times New Roman"/>
                <a:cs typeface="Times New Roman"/>
              </a:rPr>
              <a:t>е</a:t>
            </a:r>
            <a:r>
              <a:rPr sz="3000" b="1" dirty="0" err="1" smtClean="0">
                <a:latin typeface="Times New Roman"/>
                <a:cs typeface="Times New Roman"/>
              </a:rPr>
              <a:t>ски</a:t>
            </a:r>
            <a:r>
              <a:rPr sz="3000" b="1" dirty="0" smtClean="0">
                <a:latin typeface="Times New Roman"/>
                <a:cs typeface="Times New Roman"/>
              </a:rPr>
              <a:t> </a:t>
            </a:r>
            <a:r>
              <a:rPr sz="3000" b="1" dirty="0" err="1" smtClean="0">
                <a:latin typeface="Times New Roman"/>
                <a:cs typeface="Times New Roman"/>
              </a:rPr>
              <a:t>дейности</a:t>
            </a:r>
            <a:endParaRPr sz="3000" dirty="0" smtClean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Font typeface="Times New Roman"/>
              <a:buAutoNum type="arabicPlain" startAt="3"/>
              <a:tabLst>
                <a:tab pos="299085" algn="l"/>
              </a:tabLst>
            </a:pPr>
            <a:r>
              <a:rPr sz="3000" b="1" spc="-45" dirty="0" err="1" smtClean="0">
                <a:latin typeface="Times New Roman"/>
                <a:cs typeface="Times New Roman"/>
              </a:rPr>
              <a:t>Р</a:t>
            </a:r>
            <a:r>
              <a:rPr sz="3000" b="1" dirty="0" err="1" smtClean="0">
                <a:latin typeface="Times New Roman"/>
                <a:cs typeface="Times New Roman"/>
              </a:rPr>
              <a:t>ез</a:t>
            </a:r>
            <a:r>
              <a:rPr sz="3000" b="1" spc="-10" dirty="0" err="1" smtClean="0">
                <a:latin typeface="Times New Roman"/>
                <a:cs typeface="Times New Roman"/>
              </a:rPr>
              <a:t>е</a:t>
            </a:r>
            <a:r>
              <a:rPr sz="3000" b="1" dirty="0" err="1" smtClean="0">
                <a:latin typeface="Times New Roman"/>
                <a:cs typeface="Times New Roman"/>
              </a:rPr>
              <a:t>рв</a:t>
            </a:r>
            <a:r>
              <a:rPr sz="3000" b="1" spc="10" dirty="0" smtClean="0">
                <a:latin typeface="Times New Roman"/>
                <a:cs typeface="Times New Roman"/>
              </a:rPr>
              <a:t> </a:t>
            </a:r>
            <a:r>
              <a:rPr sz="3000" b="1" dirty="0" smtClean="0">
                <a:latin typeface="Times New Roman"/>
                <a:cs typeface="Times New Roman"/>
              </a:rPr>
              <a:t>и </a:t>
            </a:r>
            <a:r>
              <a:rPr sz="3000" b="1" spc="-15" dirty="0" err="1" smtClean="0">
                <a:latin typeface="Times New Roman"/>
                <a:cs typeface="Times New Roman"/>
              </a:rPr>
              <a:t>л</a:t>
            </a:r>
            <a:r>
              <a:rPr sz="3000" b="1" dirty="0" err="1" smtClean="0">
                <a:latin typeface="Times New Roman"/>
                <a:cs typeface="Times New Roman"/>
              </a:rPr>
              <a:t>ихви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4772" y="4883992"/>
            <a:ext cx="382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……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91376" y="938654"/>
            <a:ext cx="2218055" cy="415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bg-BG" sz="3000" b="1" dirty="0" smtClean="0">
                <a:latin typeface="Times New Roman"/>
                <a:cs typeface="Times New Roman"/>
              </a:rPr>
              <a:t>3 038 956</a:t>
            </a:r>
            <a:r>
              <a:rPr sz="3000" b="1" dirty="0" err="1" smtClean="0">
                <a:latin typeface="Times New Roman"/>
                <a:cs typeface="Times New Roman"/>
              </a:rPr>
              <a:t>л</a:t>
            </a:r>
            <a:r>
              <a:rPr sz="3000" b="1" spc="-5" dirty="0" err="1" smtClean="0">
                <a:latin typeface="Times New Roman"/>
                <a:cs typeface="Times New Roman"/>
              </a:rPr>
              <a:t>в</a:t>
            </a:r>
            <a:r>
              <a:rPr sz="3000" b="1" dirty="0" smtClean="0">
                <a:latin typeface="Times New Roman"/>
                <a:cs typeface="Times New Roman"/>
              </a:rPr>
              <a:t>.</a:t>
            </a:r>
            <a:endParaRPr sz="3000" dirty="0" smtClean="0">
              <a:latin typeface="Times New Roman"/>
              <a:cs typeface="Times New Roman"/>
            </a:endParaRPr>
          </a:p>
          <a:p>
            <a:pPr marL="394970">
              <a:lnSpc>
                <a:spcPct val="100000"/>
              </a:lnSpc>
            </a:pPr>
            <a:r>
              <a:rPr lang="bg-BG" sz="3000" b="1" spc="-170" dirty="0" smtClean="0">
                <a:latin typeface="Times New Roman"/>
                <a:cs typeface="Times New Roman"/>
              </a:rPr>
              <a:t>158 718 </a:t>
            </a:r>
            <a:r>
              <a:rPr sz="3000" b="1" dirty="0" err="1" smtClean="0">
                <a:latin typeface="Times New Roman"/>
                <a:cs typeface="Times New Roman"/>
              </a:rPr>
              <a:t>л</a:t>
            </a:r>
            <a:r>
              <a:rPr sz="3000" b="1" spc="-5" dirty="0" err="1" smtClean="0">
                <a:latin typeface="Times New Roman"/>
                <a:cs typeface="Times New Roman"/>
              </a:rPr>
              <a:t>в</a:t>
            </a:r>
            <a:r>
              <a:rPr sz="3000" b="1" dirty="0" smtClean="0">
                <a:latin typeface="Times New Roman"/>
                <a:cs typeface="Times New Roman"/>
              </a:rPr>
              <a:t>.</a:t>
            </a:r>
            <a:endParaRPr sz="30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bg-BG" sz="3000" b="1" dirty="0" smtClean="0">
                <a:latin typeface="Times New Roman"/>
                <a:cs typeface="Times New Roman"/>
              </a:rPr>
              <a:t>5 265 449 </a:t>
            </a:r>
            <a:r>
              <a:rPr sz="3000" b="1" dirty="0" err="1" smtClean="0">
                <a:latin typeface="Times New Roman"/>
                <a:cs typeface="Times New Roman"/>
              </a:rPr>
              <a:t>л</a:t>
            </a:r>
            <a:r>
              <a:rPr sz="3000" b="1" spc="-5" dirty="0" err="1" smtClean="0">
                <a:latin typeface="Times New Roman"/>
                <a:cs typeface="Times New Roman"/>
              </a:rPr>
              <a:t>в</a:t>
            </a:r>
            <a:r>
              <a:rPr sz="3000" b="1" dirty="0" smtClean="0">
                <a:latin typeface="Times New Roman"/>
                <a:cs typeface="Times New Roman"/>
              </a:rPr>
              <a:t>.</a:t>
            </a:r>
            <a:endParaRPr sz="3000" dirty="0" smtClean="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lang="bg-BG" sz="3000" b="1" dirty="0" smtClean="0">
                <a:latin typeface="Times New Roman"/>
                <a:cs typeface="Times New Roman"/>
              </a:rPr>
              <a:t>148 381 </a:t>
            </a:r>
            <a:r>
              <a:rPr sz="3000" b="1" spc="-15" dirty="0" err="1" smtClean="0">
                <a:latin typeface="Times New Roman"/>
                <a:cs typeface="Times New Roman"/>
              </a:rPr>
              <a:t>л</a:t>
            </a:r>
            <a:r>
              <a:rPr sz="3000" b="1" dirty="0" err="1" smtClean="0">
                <a:latin typeface="Times New Roman"/>
                <a:cs typeface="Times New Roman"/>
              </a:rPr>
              <a:t>в</a:t>
            </a:r>
            <a:r>
              <a:rPr sz="3000" b="1" dirty="0" smtClean="0">
                <a:latin typeface="Times New Roman"/>
                <a:cs typeface="Times New Roman"/>
              </a:rPr>
              <a:t>.</a:t>
            </a:r>
            <a:endParaRPr sz="3000" dirty="0" smtClean="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lang="bg-BG" sz="3000" b="1" dirty="0" smtClean="0">
                <a:latin typeface="Times New Roman"/>
                <a:cs typeface="Times New Roman"/>
              </a:rPr>
              <a:t>   774 767 </a:t>
            </a:r>
            <a:r>
              <a:rPr sz="3000" b="1" dirty="0" err="1" smtClean="0">
                <a:latin typeface="Times New Roman"/>
                <a:cs typeface="Times New Roman"/>
              </a:rPr>
              <a:t>лв</a:t>
            </a:r>
            <a:r>
              <a:rPr sz="3000" b="1" dirty="0" smtClean="0">
                <a:latin typeface="Times New Roman"/>
                <a:cs typeface="Times New Roman"/>
              </a:rPr>
              <a:t>.</a:t>
            </a:r>
            <a:endParaRPr sz="3000" dirty="0" smtClean="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lang="bg-BG" sz="3000" b="1" dirty="0" smtClean="0">
                <a:latin typeface="Times New Roman"/>
                <a:cs typeface="Times New Roman"/>
              </a:rPr>
              <a:t>   786 451 </a:t>
            </a:r>
            <a:r>
              <a:rPr sz="3000" b="1" dirty="0" err="1" smtClean="0">
                <a:latin typeface="Times New Roman"/>
                <a:cs typeface="Times New Roman"/>
              </a:rPr>
              <a:t>л</a:t>
            </a:r>
            <a:r>
              <a:rPr sz="3000" b="1" spc="5" dirty="0" err="1" smtClean="0">
                <a:latin typeface="Times New Roman"/>
                <a:cs typeface="Times New Roman"/>
              </a:rPr>
              <a:t>в</a:t>
            </a:r>
            <a:r>
              <a:rPr sz="3000" b="1" dirty="0" smtClean="0">
                <a:latin typeface="Times New Roman"/>
                <a:cs typeface="Times New Roman"/>
              </a:rPr>
              <a:t>.</a:t>
            </a:r>
            <a:endParaRPr sz="30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bg-BG" sz="3000" b="1" dirty="0" smtClean="0">
                <a:latin typeface="Times New Roman"/>
                <a:cs typeface="Times New Roman"/>
              </a:rPr>
              <a:t>    372 519</a:t>
            </a:r>
            <a:r>
              <a:rPr sz="3000" b="1" dirty="0" err="1" smtClean="0">
                <a:latin typeface="Times New Roman"/>
                <a:cs typeface="Times New Roman"/>
              </a:rPr>
              <a:t>л</a:t>
            </a:r>
            <a:r>
              <a:rPr sz="3000" b="1" spc="-5" dirty="0" err="1" smtClean="0">
                <a:latin typeface="Times New Roman"/>
                <a:cs typeface="Times New Roman"/>
              </a:rPr>
              <a:t>в</a:t>
            </a:r>
            <a:r>
              <a:rPr sz="3000" b="1" dirty="0" smtClean="0">
                <a:latin typeface="Times New Roman"/>
                <a:cs typeface="Times New Roman"/>
              </a:rPr>
              <a:t>.</a:t>
            </a:r>
            <a:endParaRPr sz="3000" dirty="0" smtClean="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lang="bg-BG" sz="3000" b="1" dirty="0" smtClean="0">
                <a:latin typeface="Times New Roman"/>
                <a:cs typeface="Times New Roman"/>
              </a:rPr>
              <a:t>756 010 </a:t>
            </a:r>
            <a:r>
              <a:rPr sz="3000" b="1" dirty="0" err="1" smtClean="0">
                <a:latin typeface="Times New Roman"/>
                <a:cs typeface="Times New Roman"/>
              </a:rPr>
              <a:t>л</a:t>
            </a:r>
            <a:r>
              <a:rPr sz="3000" b="1" spc="-5" dirty="0" err="1" smtClean="0">
                <a:latin typeface="Times New Roman"/>
                <a:cs typeface="Times New Roman"/>
              </a:rPr>
              <a:t>в</a:t>
            </a:r>
            <a:r>
              <a:rPr sz="3000" b="1" dirty="0" smtClean="0">
                <a:latin typeface="Times New Roman"/>
                <a:cs typeface="Times New Roman"/>
              </a:rPr>
              <a:t>.</a:t>
            </a:r>
            <a:endParaRPr sz="3000" dirty="0" smtClean="0">
              <a:latin typeface="Times New Roman"/>
              <a:cs typeface="Times New Roman"/>
            </a:endParaRPr>
          </a:p>
          <a:p>
            <a:pPr marL="546100">
              <a:lnSpc>
                <a:spcPct val="100000"/>
              </a:lnSpc>
            </a:pPr>
            <a:r>
              <a:rPr lang="bg-BG" sz="3000" b="1" dirty="0" smtClean="0">
                <a:latin typeface="Times New Roman"/>
                <a:cs typeface="Times New Roman"/>
              </a:rPr>
              <a:t>88 079 </a:t>
            </a:r>
            <a:r>
              <a:rPr sz="3000" b="1" dirty="0" err="1" smtClean="0">
                <a:latin typeface="Times New Roman"/>
                <a:cs typeface="Times New Roman"/>
              </a:rPr>
              <a:t>лв</a:t>
            </a:r>
            <a:r>
              <a:rPr sz="3000" b="1" dirty="0" smtClean="0">
                <a:latin typeface="Times New Roman"/>
                <a:cs typeface="Times New Roman"/>
              </a:rPr>
              <a:t>.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5837" y="262153"/>
            <a:ext cx="550354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16100" algn="l"/>
                <a:tab pos="2545080" algn="l"/>
              </a:tabLst>
            </a:pPr>
            <a:r>
              <a:rPr sz="2800" b="1" spc="-390" dirty="0" smtClean="0">
                <a:latin typeface="Times New Roman"/>
                <a:cs typeface="Times New Roman"/>
              </a:rPr>
              <a:t>Р</a:t>
            </a:r>
            <a:r>
              <a:rPr sz="2800" b="1" spc="-105" dirty="0" smtClean="0">
                <a:latin typeface="Times New Roman"/>
                <a:cs typeface="Times New Roman"/>
              </a:rPr>
              <a:t>А</a:t>
            </a:r>
            <a:r>
              <a:rPr sz="2800" b="1" spc="-15" dirty="0" smtClean="0">
                <a:latin typeface="Times New Roman"/>
                <a:cs typeface="Times New Roman"/>
              </a:rPr>
              <a:t>З</a:t>
            </a:r>
            <a:r>
              <a:rPr sz="2800" b="1" spc="-180" dirty="0" smtClean="0">
                <a:latin typeface="Times New Roman"/>
                <a:cs typeface="Times New Roman"/>
              </a:rPr>
              <a:t>Х</a:t>
            </a:r>
            <a:r>
              <a:rPr sz="2800" b="1" spc="-175" dirty="0" smtClean="0">
                <a:latin typeface="Times New Roman"/>
                <a:cs typeface="Times New Roman"/>
              </a:rPr>
              <a:t>О</a:t>
            </a:r>
            <a:r>
              <a:rPr sz="2800" b="1" spc="-25" dirty="0" smtClean="0">
                <a:latin typeface="Times New Roman"/>
                <a:cs typeface="Times New Roman"/>
              </a:rPr>
              <a:t>ДИ</a:t>
            </a:r>
            <a:r>
              <a:rPr sz="2800" b="1" dirty="0" smtClean="0">
                <a:latin typeface="Times New Roman"/>
                <a:cs typeface="Times New Roman"/>
              </a:rPr>
              <a:t>	</a:t>
            </a:r>
            <a:r>
              <a:rPr sz="2800" b="1" spc="-25" dirty="0" smtClean="0">
                <a:latin typeface="Times New Roman"/>
                <a:cs typeface="Times New Roman"/>
              </a:rPr>
              <a:t>ПО</a:t>
            </a:r>
            <a:r>
              <a:rPr sz="2800" b="1" dirty="0" smtClean="0">
                <a:latin typeface="Times New Roman"/>
                <a:cs typeface="Times New Roman"/>
              </a:rPr>
              <a:t>	</a:t>
            </a:r>
            <a:r>
              <a:rPr sz="2800" b="1" spc="-245" dirty="0" smtClean="0">
                <a:latin typeface="Times New Roman"/>
                <a:cs typeface="Times New Roman"/>
              </a:rPr>
              <a:t>Ф</a:t>
            </a:r>
            <a:r>
              <a:rPr sz="2800" b="1" spc="-25" dirty="0" smtClean="0">
                <a:latin typeface="Times New Roman"/>
                <a:cs typeface="Times New Roman"/>
              </a:rPr>
              <a:t>УНК</a:t>
            </a:r>
            <a:r>
              <a:rPr sz="2800" b="1" spc="-40" dirty="0" smtClean="0">
                <a:latin typeface="Times New Roman"/>
                <a:cs typeface="Times New Roman"/>
              </a:rPr>
              <a:t>Ц</a:t>
            </a:r>
            <a:r>
              <a:rPr sz="2800" b="1" spc="-25" dirty="0" smtClean="0">
                <a:latin typeface="Times New Roman"/>
                <a:cs typeface="Times New Roman"/>
              </a:rPr>
              <a:t>ИИ</a:t>
            </a:r>
            <a:r>
              <a:rPr sz="2800" b="1" spc="-10" dirty="0" smtClean="0">
                <a:latin typeface="Times New Roman"/>
                <a:cs typeface="Times New Roman"/>
              </a:rPr>
              <a:t> </a:t>
            </a:r>
            <a:r>
              <a:rPr sz="2800" b="1" spc="-15" dirty="0" err="1" smtClean="0">
                <a:latin typeface="Times New Roman"/>
                <a:cs typeface="Times New Roman"/>
              </a:rPr>
              <a:t>о</a:t>
            </a:r>
            <a:r>
              <a:rPr sz="2800" b="1" spc="-10" dirty="0" err="1" smtClean="0">
                <a:latin typeface="Times New Roman"/>
                <a:cs typeface="Times New Roman"/>
              </a:rPr>
              <a:t>б</a:t>
            </a:r>
            <a:r>
              <a:rPr sz="2800" b="1" spc="-25" dirty="0" err="1" smtClean="0">
                <a:latin typeface="Times New Roman"/>
                <a:cs typeface="Times New Roman"/>
              </a:rPr>
              <a:t>щ</a:t>
            </a:r>
            <a:r>
              <a:rPr sz="2800" b="1" spc="15" dirty="0" err="1" smtClean="0">
                <a:latin typeface="Times New Roman"/>
                <a:cs typeface="Times New Roman"/>
              </a:rPr>
              <a:t>о</a:t>
            </a:r>
            <a:r>
              <a:rPr sz="2800" b="1" spc="-10" dirty="0" smtClean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53200" y="262153"/>
            <a:ext cx="241079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bg-BG" sz="2800" b="1" spc="-15" dirty="0" smtClean="0">
                <a:latin typeface="Times New Roman"/>
                <a:cs typeface="Times New Roman"/>
              </a:rPr>
              <a:t>11 389 330 </a:t>
            </a:r>
            <a:r>
              <a:rPr sz="2800" b="1" spc="-15" dirty="0" err="1" smtClean="0">
                <a:latin typeface="Times New Roman"/>
                <a:cs typeface="Times New Roman"/>
              </a:rPr>
              <a:t>лв</a:t>
            </a:r>
            <a:r>
              <a:rPr sz="2800" b="1" spc="-15" dirty="0" smtClean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pic>
        <p:nvPicPr>
          <p:cNvPr id="10" name="Картина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3" y="35379"/>
            <a:ext cx="550817" cy="8032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34772" y="4883992"/>
            <a:ext cx="382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……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7549" y="262153"/>
            <a:ext cx="8378851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tabLst>
                <a:tab pos="2737485" algn="l"/>
                <a:tab pos="6031230" algn="l"/>
                <a:tab pos="6328410" algn="l"/>
              </a:tabLst>
            </a:pPr>
            <a:r>
              <a:rPr lang="bg-BG" sz="2800" b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КАПИТАЛОВИ РАЗХОДИ</a:t>
            </a:r>
          </a:p>
          <a:p>
            <a:pPr marL="12700">
              <a:lnSpc>
                <a:spcPct val="100000"/>
              </a:lnSpc>
              <a:tabLst>
                <a:tab pos="2737485" algn="l"/>
                <a:tab pos="6031230" algn="l"/>
                <a:tab pos="6328410" algn="l"/>
              </a:tabLst>
            </a:pPr>
            <a:endParaRPr lang="bg-BG" sz="2000" b="1" spc="-10" dirty="0"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tabLst>
                <a:tab pos="2737485" algn="l"/>
                <a:tab pos="6031230" algn="l"/>
                <a:tab pos="6328410" algn="l"/>
              </a:tabLst>
            </a:pPr>
            <a:endParaRPr lang="bg-BG" sz="2800" b="1" spc="-10" dirty="0" smtClean="0"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tabLst>
                <a:tab pos="2737485" algn="l"/>
                <a:tab pos="6031230" algn="l"/>
                <a:tab pos="6328410" algn="l"/>
              </a:tabLst>
            </a:pPr>
            <a:endParaRPr lang="bg-BG" sz="2800" b="1" spc="-10" dirty="0"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tabLst>
                <a:tab pos="2737485" algn="l"/>
                <a:tab pos="6031230" algn="l"/>
                <a:tab pos="6328410" algn="l"/>
              </a:tabLst>
            </a:pPr>
            <a:endParaRPr lang="bg-BG" sz="2800" b="1" spc="-10" dirty="0" smtClean="0"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tabLst>
                <a:tab pos="2737485" algn="l"/>
                <a:tab pos="6031230" algn="l"/>
                <a:tab pos="6328410" algn="l"/>
              </a:tabLst>
            </a:pPr>
            <a:endParaRPr lang="bg-BG" sz="2800" b="1" spc="-10" dirty="0"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tabLst>
                <a:tab pos="2737485" algn="l"/>
                <a:tab pos="6031230" algn="l"/>
                <a:tab pos="6328410" algn="l"/>
              </a:tabLst>
            </a:pPr>
            <a:endParaRPr lang="bg-BG" sz="2800" b="1" spc="-10" dirty="0" smtClean="0"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tabLst>
                <a:tab pos="2737485" algn="l"/>
                <a:tab pos="6031230" algn="l"/>
                <a:tab pos="6328410" algn="l"/>
              </a:tabLst>
            </a:pPr>
            <a:endParaRPr lang="bg-BG" sz="2800" b="1" spc="-10" dirty="0"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tabLst>
                <a:tab pos="2737485" algn="l"/>
                <a:tab pos="6031230" algn="l"/>
                <a:tab pos="6328410" algn="l"/>
              </a:tabLst>
            </a:pPr>
            <a:endParaRPr lang="bg-BG" sz="2800" b="1" spc="-10" dirty="0" smtClean="0"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tabLst>
                <a:tab pos="2737485" algn="l"/>
                <a:tab pos="6031230" algn="l"/>
                <a:tab pos="6328410" algn="l"/>
              </a:tabLst>
            </a:pPr>
            <a:endParaRPr lang="bg-BG" sz="2800" b="1" spc="-10" dirty="0"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tabLst>
                <a:tab pos="2737485" algn="l"/>
                <a:tab pos="6031230" algn="l"/>
                <a:tab pos="6328410" algn="l"/>
              </a:tabLst>
            </a:pPr>
            <a:endParaRPr sz="2800" dirty="0">
              <a:latin typeface="Times New Roman"/>
              <a:cs typeface="Times New Roman"/>
            </a:endParaRPr>
          </a:p>
        </p:txBody>
      </p:sp>
      <p:pic>
        <p:nvPicPr>
          <p:cNvPr id="8" name="Картина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3" y="35379"/>
            <a:ext cx="550817" cy="80327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09424"/>
              </p:ext>
            </p:extLst>
          </p:nvPr>
        </p:nvGraphicFramePr>
        <p:xfrm>
          <a:off x="917549" y="788035"/>
          <a:ext cx="7848600" cy="3687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651">
                  <a:extLst>
                    <a:ext uri="{9D8B030D-6E8A-4147-A177-3AD203B41FA5}">
                      <a16:colId xmlns:a16="http://schemas.microsoft.com/office/drawing/2014/main" val="3387206108"/>
                    </a:ext>
                  </a:extLst>
                </a:gridCol>
                <a:gridCol w="4341389">
                  <a:extLst>
                    <a:ext uri="{9D8B030D-6E8A-4147-A177-3AD203B41FA5}">
                      <a16:colId xmlns:a16="http://schemas.microsoft.com/office/drawing/2014/main" val="4172053016"/>
                    </a:ext>
                  </a:extLst>
                </a:gridCol>
                <a:gridCol w="557874">
                  <a:extLst>
                    <a:ext uri="{9D8B030D-6E8A-4147-A177-3AD203B41FA5}">
                      <a16:colId xmlns:a16="http://schemas.microsoft.com/office/drawing/2014/main" val="1466984491"/>
                    </a:ext>
                  </a:extLst>
                </a:gridCol>
                <a:gridCol w="625763">
                  <a:extLst>
                    <a:ext uri="{9D8B030D-6E8A-4147-A177-3AD203B41FA5}">
                      <a16:colId xmlns:a16="http://schemas.microsoft.com/office/drawing/2014/main" val="2768881214"/>
                    </a:ext>
                  </a:extLst>
                </a:gridCol>
                <a:gridCol w="766147">
                  <a:extLst>
                    <a:ext uri="{9D8B030D-6E8A-4147-A177-3AD203B41FA5}">
                      <a16:colId xmlns:a16="http://schemas.microsoft.com/office/drawing/2014/main" val="2597967153"/>
                    </a:ext>
                  </a:extLst>
                </a:gridCol>
                <a:gridCol w="706374">
                  <a:extLst>
                    <a:ext uri="{9D8B030D-6E8A-4147-A177-3AD203B41FA5}">
                      <a16:colId xmlns:a16="http://schemas.microsoft.com/office/drawing/2014/main" val="3096144750"/>
                    </a:ext>
                  </a:extLst>
                </a:gridCol>
                <a:gridCol w="549402">
                  <a:extLst>
                    <a:ext uri="{9D8B030D-6E8A-4147-A177-3AD203B41FA5}">
                      <a16:colId xmlns:a16="http://schemas.microsoft.com/office/drawing/2014/main" val="1177267641"/>
                    </a:ext>
                  </a:extLst>
                </a:gridCol>
              </a:tblGrid>
              <a:tr h="784916">
                <a:tc>
                  <a:txBody>
                    <a:bodyPr/>
                    <a:lstStyle/>
                    <a:p>
                      <a:pPr algn="ctr" fontAlgn="ctr"/>
                      <a:r>
                        <a:rPr lang="az-Cyrl-A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по ред</a:t>
                      </a:r>
                      <a:endParaRPr lang="az-Cyrl-A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z-Cyrl-A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Обект</a:t>
                      </a:r>
                      <a:endParaRPr lang="az-Cyrl-A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z-Cyrl-A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  <a:endParaRPr lang="az-Cyrl-A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z-Cyrl-A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 субсидия от РБ</a:t>
                      </a:r>
                      <a:endParaRPr lang="az-Cyrl-A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§ 40-00 Продажба на ДМА и земя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z-Cyrl-A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собствени приходи</a:t>
                      </a:r>
                      <a:endParaRPr lang="az-Cyrl-A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z-Cyrl-A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Преходен остатък</a:t>
                      </a:r>
                      <a:endParaRPr lang="az-Cyrl-A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ctr"/>
                </a:tc>
                <a:extLst>
                  <a:ext uri="{0D108BD9-81ED-4DB2-BD59-A6C34878D82A}">
                    <a16:rowId xmlns:a16="http://schemas.microsoft.com/office/drawing/2014/main" val="3731957315"/>
                  </a:ext>
                </a:extLst>
              </a:tr>
              <a:tr h="1191220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Съфинансиране на проект към НДЕФ "Изпълнение на пакет мерки за повишаване на енергийната ефективност в административна сграда на общинска администрация, административна сграда на БКС /Общинска сграда в кв. 102, гр. Стражица/; сградата на ОДЗ "Ангел Каралийчев" гр. Стражица"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82657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73073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9584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extLst>
                  <a:ext uri="{0D108BD9-81ED-4DB2-BD59-A6C34878D82A}">
                    <a16:rowId xmlns:a16="http://schemas.microsoft.com/office/drawing/2014/main" val="606822623"/>
                  </a:ext>
                </a:extLst>
              </a:tr>
              <a:tr h="48544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и внедряване на мерки за енергийна ефективност на улично осветление в населени места от община Стражица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193502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193502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ctr"/>
                </a:tc>
                <a:extLst>
                  <a:ext uri="{0D108BD9-81ED-4DB2-BD59-A6C34878D82A}">
                    <a16:rowId xmlns:a16="http://schemas.microsoft.com/office/drawing/2014/main" val="3207151671"/>
                  </a:ext>
                </a:extLst>
              </a:tr>
              <a:tr h="1859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Основен ремонт на кметство с. Водно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35998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35998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extLst>
                  <a:ext uri="{0D108BD9-81ED-4DB2-BD59-A6C34878D82A}">
                    <a16:rowId xmlns:a16="http://schemas.microsoft.com/office/drawing/2014/main" val="1855128870"/>
                  </a:ext>
                </a:extLst>
              </a:tr>
              <a:tr h="147706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Основен ремонт на молитвен дом с. Асеново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extLst>
                  <a:ext uri="{0D108BD9-81ED-4DB2-BD59-A6C34878D82A}">
                    <a16:rowId xmlns:a16="http://schemas.microsoft.com/office/drawing/2014/main" val="367331064"/>
                  </a:ext>
                </a:extLst>
              </a:tr>
              <a:tr h="25018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Основен ремонт на клуб на пенсионера с. Кесарево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24000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24000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extLst>
                  <a:ext uri="{0D108BD9-81ED-4DB2-BD59-A6C34878D82A}">
                    <a16:rowId xmlns:a16="http://schemas.microsoft.com/office/drawing/2014/main" val="2781441132"/>
                  </a:ext>
                </a:extLst>
              </a:tr>
              <a:tr h="1641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Изработка и монтаж на кръст в кв. 63 гр. Стражица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extLst>
                  <a:ext uri="{0D108BD9-81ED-4DB2-BD59-A6C34878D82A}">
                    <a16:rowId xmlns:a16="http://schemas.microsoft.com/office/drawing/2014/main" val="2142410653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algn="ctr" fontAlgn="t"/>
                      <a:endParaRPr lang="bg-BG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GB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Основен ремонт централна част гр. Стражица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35998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35998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3" marR="7733" marT="7733" marB="0" anchor="b"/>
                </a:tc>
                <a:extLst>
                  <a:ext uri="{0D108BD9-81ED-4DB2-BD59-A6C34878D82A}">
                    <a16:rowId xmlns:a16="http://schemas.microsoft.com/office/drawing/2014/main" val="75559737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33351"/>
            <a:ext cx="7514035" cy="761999"/>
          </a:xfrm>
        </p:spPr>
        <p:txBody>
          <a:bodyPr>
            <a:normAutofit fontScale="90000"/>
          </a:bodyPr>
          <a:lstStyle/>
          <a:p>
            <a:r>
              <a:rPr lang="bg-BG"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КАПИТАЛОВИ РАЗХОДИ</a:t>
            </a:r>
            <a:r>
              <a:rPr lang="bg-BG" sz="3200" b="1" spc="-10" dirty="0">
                <a:latin typeface="Times New Roman"/>
                <a:cs typeface="Times New Roman"/>
              </a:rPr>
              <a:t/>
            </a:r>
            <a:br>
              <a:rPr lang="bg-BG" sz="3200" b="1" spc="-10" dirty="0">
                <a:latin typeface="Times New Roman"/>
                <a:cs typeface="Times New Roman"/>
              </a:rPr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927223"/>
              </p:ext>
            </p:extLst>
          </p:nvPr>
        </p:nvGraphicFramePr>
        <p:xfrm>
          <a:off x="1066800" y="590550"/>
          <a:ext cx="7391004" cy="3581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366">
                  <a:extLst>
                    <a:ext uri="{9D8B030D-6E8A-4147-A177-3AD203B41FA5}">
                      <a16:colId xmlns:a16="http://schemas.microsoft.com/office/drawing/2014/main" val="2212023694"/>
                    </a:ext>
                  </a:extLst>
                </a:gridCol>
                <a:gridCol w="4113973">
                  <a:extLst>
                    <a:ext uri="{9D8B030D-6E8A-4147-A177-3AD203B41FA5}">
                      <a16:colId xmlns:a16="http://schemas.microsoft.com/office/drawing/2014/main" val="932883662"/>
                    </a:ext>
                  </a:extLst>
                </a:gridCol>
                <a:gridCol w="525348">
                  <a:extLst>
                    <a:ext uri="{9D8B030D-6E8A-4147-A177-3AD203B41FA5}">
                      <a16:colId xmlns:a16="http://schemas.microsoft.com/office/drawing/2014/main" val="3782133486"/>
                    </a:ext>
                  </a:extLst>
                </a:gridCol>
                <a:gridCol w="589279">
                  <a:extLst>
                    <a:ext uri="{9D8B030D-6E8A-4147-A177-3AD203B41FA5}">
                      <a16:colId xmlns:a16="http://schemas.microsoft.com/office/drawing/2014/main" val="2548059643"/>
                    </a:ext>
                  </a:extLst>
                </a:gridCol>
                <a:gridCol w="633753">
                  <a:extLst>
                    <a:ext uri="{9D8B030D-6E8A-4147-A177-3AD203B41FA5}">
                      <a16:colId xmlns:a16="http://schemas.microsoft.com/office/drawing/2014/main" val="4245812244"/>
                    </a:ext>
                  </a:extLst>
                </a:gridCol>
                <a:gridCol w="625414">
                  <a:extLst>
                    <a:ext uri="{9D8B030D-6E8A-4147-A177-3AD203B41FA5}">
                      <a16:colId xmlns:a16="http://schemas.microsoft.com/office/drawing/2014/main" val="3462203377"/>
                    </a:ext>
                  </a:extLst>
                </a:gridCol>
                <a:gridCol w="644871">
                  <a:extLst>
                    <a:ext uri="{9D8B030D-6E8A-4147-A177-3AD203B41FA5}">
                      <a16:colId xmlns:a16="http://schemas.microsoft.com/office/drawing/2014/main" val="4228361959"/>
                    </a:ext>
                  </a:extLst>
                </a:gridCol>
              </a:tblGrid>
              <a:tr h="103503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Изготвяне на работен проект за обект: "Възстановяване на компрометирани съоръжения /подпорни стени/ и укрепване на автомобилен път VTR 3281(III-407 Моравица - Ново Градище - Кавлак - I-4")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165600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165600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extLst>
                  <a:ext uri="{0D108BD9-81ED-4DB2-BD59-A6C34878D82A}">
                    <a16:rowId xmlns:a16="http://schemas.microsoft.com/office/drawing/2014/main" val="2811638058"/>
                  </a:ext>
                </a:extLst>
              </a:tr>
              <a:tr h="334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Основен ремонт кметство с. Кесарево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7642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7642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extLst>
                  <a:ext uri="{0D108BD9-81ED-4DB2-BD59-A6C34878D82A}">
                    <a16:rowId xmlns:a16="http://schemas.microsoft.com/office/drawing/2014/main" val="1143683150"/>
                  </a:ext>
                </a:extLst>
              </a:tr>
              <a:tr h="574809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Авторски и строителен надзор, изготвяне на окончателен доклад и технически паспорт за обект: "Рекултивация на депо за ТБО гр. Стражица, област В. Търново"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13988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11988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extLst>
                  <a:ext uri="{0D108BD9-81ED-4DB2-BD59-A6C34878D82A}">
                    <a16:rowId xmlns:a16="http://schemas.microsoft.com/office/drawing/2014/main" val="3182450857"/>
                  </a:ext>
                </a:extLst>
              </a:tr>
              <a:tr h="25158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на язовир "Сусурлука" с. Сушица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70734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70734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extLst>
                  <a:ext uri="{0D108BD9-81ED-4DB2-BD59-A6C34878D82A}">
                    <a16:rowId xmlns:a16="http://schemas.microsoft.com/office/drawing/2014/main" val="4070202163"/>
                  </a:ext>
                </a:extLst>
              </a:tr>
              <a:tr h="2892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на язовир "Ръбе" с. Сушица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96776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96776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extLst>
                  <a:ext uri="{0D108BD9-81ED-4DB2-BD59-A6C34878D82A}">
                    <a16:rowId xmlns:a16="http://schemas.microsoft.com/office/drawing/2014/main" val="500681426"/>
                  </a:ext>
                </a:extLst>
              </a:tr>
              <a:tr h="289200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Авариен ремонт на язовир "Ташлъ дере" с. Камен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248996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248996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extLst>
                  <a:ext uri="{0D108BD9-81ED-4DB2-BD59-A6C34878D82A}">
                    <a16:rowId xmlns:a16="http://schemas.microsoft.com/office/drawing/2014/main" val="257555252"/>
                  </a:ext>
                </a:extLst>
              </a:tr>
              <a:tr h="80671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Авторски надзор за обект: "Реконструкция и подмяна на довеждащ водопровод за с. Бряговица от ПС Джулюница  до връзка с вътрешна водопродна мрежа"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extLst>
                  <a:ext uri="{0D108BD9-81ED-4DB2-BD59-A6C34878D82A}">
                    <a16:rowId xmlns:a16="http://schemas.microsoft.com/office/drawing/2014/main" val="3328289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258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57151"/>
            <a:ext cx="7514035" cy="838199"/>
          </a:xfrm>
        </p:spPr>
        <p:txBody>
          <a:bodyPr>
            <a:normAutofit fontScale="90000"/>
          </a:bodyPr>
          <a:lstStyle/>
          <a:p>
            <a:r>
              <a:rPr lang="bg-BG"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КАПИТАЛОВИ РАЗХОДИ</a:t>
            </a:r>
            <a:r>
              <a:rPr lang="bg-BG" sz="2800" b="1" spc="-10" dirty="0">
                <a:latin typeface="Times New Roman"/>
                <a:cs typeface="Times New Roman"/>
              </a:rPr>
              <a:t/>
            </a:r>
            <a:br>
              <a:rPr lang="bg-BG" sz="2800" b="1" spc="-10" dirty="0">
                <a:latin typeface="Times New Roman"/>
                <a:cs typeface="Times New Roman"/>
              </a:rPr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535521"/>
              </p:ext>
            </p:extLst>
          </p:nvPr>
        </p:nvGraphicFramePr>
        <p:xfrm>
          <a:off x="1112838" y="590550"/>
          <a:ext cx="7513637" cy="4245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762">
                  <a:extLst>
                    <a:ext uri="{9D8B030D-6E8A-4147-A177-3AD203B41FA5}">
                      <a16:colId xmlns:a16="http://schemas.microsoft.com/office/drawing/2014/main" val="2511888872"/>
                    </a:ext>
                  </a:extLst>
                </a:gridCol>
                <a:gridCol w="4186124">
                  <a:extLst>
                    <a:ext uri="{9D8B030D-6E8A-4147-A177-3AD203B41FA5}">
                      <a16:colId xmlns:a16="http://schemas.microsoft.com/office/drawing/2014/main" val="1011437172"/>
                    </a:ext>
                  </a:extLst>
                </a:gridCol>
                <a:gridCol w="614476">
                  <a:extLst>
                    <a:ext uri="{9D8B030D-6E8A-4147-A177-3AD203B41FA5}">
                      <a16:colId xmlns:a16="http://schemas.microsoft.com/office/drawing/2014/main" val="308168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30254103"/>
                    </a:ext>
                  </a:extLst>
                </a:gridCol>
                <a:gridCol w="553313">
                  <a:extLst>
                    <a:ext uri="{9D8B030D-6E8A-4147-A177-3AD203B41FA5}">
                      <a16:colId xmlns:a16="http://schemas.microsoft.com/office/drawing/2014/main" val="3467121401"/>
                    </a:ext>
                  </a:extLst>
                </a:gridCol>
                <a:gridCol w="635791">
                  <a:extLst>
                    <a:ext uri="{9D8B030D-6E8A-4147-A177-3AD203B41FA5}">
                      <a16:colId xmlns:a16="http://schemas.microsoft.com/office/drawing/2014/main" val="4238415836"/>
                    </a:ext>
                  </a:extLst>
                </a:gridCol>
                <a:gridCol w="655571">
                  <a:extLst>
                    <a:ext uri="{9D8B030D-6E8A-4147-A177-3AD203B41FA5}">
                      <a16:colId xmlns:a16="http://schemas.microsoft.com/office/drawing/2014/main" val="7738250"/>
                    </a:ext>
                  </a:extLst>
                </a:gridCol>
              </a:tblGrid>
              <a:tr h="7364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Допълнителни СМР на обект: "Енергийна ефективност във връзка с техническа паспортизация на сградата на общинска администрация гр. Стражица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23901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23901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extLst>
                  <a:ext uri="{0D108BD9-81ED-4DB2-BD59-A6C34878D82A}">
                    <a16:rowId xmlns:a16="http://schemas.microsoft.com/office/drawing/2014/main" val="1837803602"/>
                  </a:ext>
                </a:extLst>
              </a:tr>
              <a:tr h="302186">
                <a:tc>
                  <a:txBody>
                    <a:bodyPr/>
                    <a:lstStyle/>
                    <a:p>
                      <a:pPr algn="ctr" fontAlgn="t"/>
                      <a:endParaRPr lang="bg-BG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GB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/>
                </a:tc>
                <a:tc>
                  <a:txBody>
                    <a:bodyPr/>
                    <a:lstStyle/>
                    <a:p>
                      <a:pPr algn="l" fontAlgn="t"/>
                      <a:endParaRPr lang="az-Cyrl-AZ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az-Cyrl-AZ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Копирна </a:t>
                      </a:r>
                      <a:r>
                        <a:rPr lang="az-Cyrl-A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машина  - 2 бр.</a:t>
                      </a:r>
                      <a:endParaRPr lang="az-Cyrl-A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extLst>
                  <a:ext uri="{0D108BD9-81ED-4DB2-BD59-A6C34878D82A}">
                    <a16:rowId xmlns:a16="http://schemas.microsoft.com/office/drawing/2014/main" val="2819495912"/>
                  </a:ext>
                </a:extLst>
              </a:tr>
              <a:tr h="4947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az-Cyrl-AZ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az-Cyrl-AZ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Климатици </a:t>
                      </a:r>
                      <a:r>
                        <a:rPr lang="az-Cyrl-A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 бр. ЦОП</a:t>
                      </a:r>
                      <a:endParaRPr lang="az-Cyrl-A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extLst>
                  <a:ext uri="{0D108BD9-81ED-4DB2-BD59-A6C34878D82A}">
                    <a16:rowId xmlns:a16="http://schemas.microsoft.com/office/drawing/2014/main" val="835028757"/>
                  </a:ext>
                </a:extLst>
              </a:tr>
              <a:tr h="50818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помещение /2 стаи/ в хотел Лозенец, с. Лозенец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20199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20199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extLst>
                  <a:ext uri="{0D108BD9-81ED-4DB2-BD59-A6C34878D82A}">
                    <a16:rowId xmlns:a16="http://schemas.microsoft.com/office/drawing/2014/main" val="2802787980"/>
                  </a:ext>
                </a:extLst>
              </a:tr>
              <a:tr h="26953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az-Cyrl-A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Обреден автомобил - катафалка</a:t>
                      </a:r>
                      <a:endParaRPr lang="az-Cyrl-A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extLst>
                  <a:ext uri="{0D108BD9-81ED-4DB2-BD59-A6C34878D82A}">
                    <a16:rowId xmlns:a16="http://schemas.microsoft.com/office/drawing/2014/main" val="3189815657"/>
                  </a:ext>
                </a:extLst>
              </a:tr>
              <a:tr h="29311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Хладилна камера за гробищен парк гр. Стражица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extLst>
                  <a:ext uri="{0D108BD9-81ED-4DB2-BD59-A6C34878D82A}">
                    <a16:rowId xmlns:a16="http://schemas.microsoft.com/office/drawing/2014/main" val="2114585208"/>
                  </a:ext>
                </a:extLst>
              </a:tr>
              <a:tr h="5388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Изграждане на архитектурен комплекс - 50 години град Стражица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60000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extLst>
                  <a:ext uri="{0D108BD9-81ED-4DB2-BD59-A6C34878D82A}">
                    <a16:rowId xmlns:a16="http://schemas.microsoft.com/office/drawing/2014/main" val="2252828382"/>
                  </a:ext>
                </a:extLst>
              </a:tr>
              <a:tr h="290061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az-Cyrl-AZ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БУС </a:t>
                      </a:r>
                      <a:r>
                        <a:rPr lang="az-Cyrl-A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кметство Кесарево</a:t>
                      </a:r>
                      <a:endParaRPr lang="az-Cyrl-A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extLst>
                  <a:ext uri="{0D108BD9-81ED-4DB2-BD59-A6C34878D82A}">
                    <a16:rowId xmlns:a16="http://schemas.microsoft.com/office/drawing/2014/main" val="3482499889"/>
                  </a:ext>
                </a:extLst>
              </a:tr>
              <a:tr h="6758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az-Cyrl-AZ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fontAlgn="t"/>
                      <a:endParaRPr lang="az-Cyrl-AZ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fontAlgn="t"/>
                      <a:endParaRPr lang="az-Cyrl-AZ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fontAlgn="t"/>
                      <a:r>
                        <a:rPr lang="az-Cyrl-AZ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Всичко</a:t>
                      </a:r>
                      <a:r>
                        <a:rPr lang="az-Cyrl-A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az-Cyrl-A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1200791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674000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68000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458791</a:t>
                      </a:r>
                      <a:endParaRPr lang="en-GB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7" marR="8487" marT="8487" marB="0" anchor="b"/>
                </a:tc>
                <a:extLst>
                  <a:ext uri="{0D108BD9-81ED-4DB2-BD59-A6C34878D82A}">
                    <a16:rowId xmlns:a16="http://schemas.microsoft.com/office/drawing/2014/main" val="2779645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21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"/>
            <a:ext cx="7514035" cy="1276350"/>
          </a:xfrm>
        </p:spPr>
        <p:txBody>
          <a:bodyPr>
            <a:noAutofit/>
          </a:bodyPr>
          <a:lstStyle/>
          <a:p>
            <a:r>
              <a:rPr lang="bg-B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 КОИТО ЩЕ СЕ РЕАЛИЗИРАТ ПРЕЗ 2019 г</a:t>
            </a:r>
            <a:r>
              <a:rPr lang="bg-BG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68093"/>
              </p:ext>
            </p:extLst>
          </p:nvPr>
        </p:nvGraphicFramePr>
        <p:xfrm>
          <a:off x="1112838" y="971550"/>
          <a:ext cx="7513636" cy="3944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962">
                  <a:extLst>
                    <a:ext uri="{9D8B030D-6E8A-4147-A177-3AD203B41FA5}">
                      <a16:colId xmlns:a16="http://schemas.microsoft.com/office/drawing/2014/main" val="146070818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5644376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684894323"/>
                    </a:ext>
                  </a:extLst>
                </a:gridCol>
                <a:gridCol w="2073274">
                  <a:extLst>
                    <a:ext uri="{9D8B030D-6E8A-4147-A177-3AD203B41FA5}">
                      <a16:colId xmlns:a16="http://schemas.microsoft.com/office/drawing/2014/main" val="2793116644"/>
                    </a:ext>
                  </a:extLst>
                </a:gridCol>
              </a:tblGrid>
              <a:tr h="489970">
                <a:tc>
                  <a:txBody>
                    <a:bodyPr/>
                    <a:lstStyle/>
                    <a:p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по ред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Проект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Стойност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Финансираща институция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3288570"/>
                  </a:ext>
                </a:extLst>
              </a:tr>
              <a:tr h="966516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"Изпълнение на пакет мерки за повишаване на енергийната ефективност в: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сградата на ОДЗ "Ангел Каралийчев" -град Стражица”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336 719,65 лв.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Национален доверителен екофонд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6292707"/>
                  </a:ext>
                </a:extLst>
              </a:tr>
              <a:tr h="724887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„Деинституционализация на социални услуги  за деца в община Стражица”</a:t>
                      </a:r>
                      <a:r>
                        <a:rPr lang="bg-BG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Изпълняван  2018-2019 г.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389 996,18 лв.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 „Региони в растеж”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4369254"/>
                  </a:ext>
                </a:extLst>
              </a:tr>
              <a:tr h="489970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„Осигуряване на топъл обяд в Община Стражица”</a:t>
                      </a:r>
                      <a:r>
                        <a:rPr lang="bg-BG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Изпълняван  2017-2019 г.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350 541,84 лв.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 „Храни и/или основно материално подпомагане”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2819902"/>
                  </a:ext>
                </a:extLst>
              </a:tr>
              <a:tr h="489970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„Услуги за ранно детско развитие в община Стражица”</a:t>
                      </a:r>
                      <a:r>
                        <a:rPr lang="bg-BG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Изпълняван  май 2016- декември 2019 г.</a:t>
                      </a:r>
                      <a:r>
                        <a:rPr lang="bg-BG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454 962,02 лв.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 „Развитие на човешките ресурси” 2014-2020 г.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4330598"/>
                  </a:ext>
                </a:extLst>
              </a:tr>
              <a:tr h="724887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„Социални иновации за достоен живот в община Стражица”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219 998,75 лв.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МИГ „Лясковец - Стражица, ОП „Развитие на човешките </a:t>
                      </a:r>
                      <a:endParaRPr lang="bg-BG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ресурси</a:t>
                      </a: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 2014-2020 г</a:t>
                      </a:r>
                      <a:r>
                        <a:rPr lang="bg-BG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9776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430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285751"/>
            <a:ext cx="7514035" cy="685799"/>
          </a:xfrm>
        </p:spPr>
        <p:txBody>
          <a:bodyPr>
            <a:noAutofit/>
          </a:bodyPr>
          <a:lstStyle/>
          <a:p>
            <a:r>
              <a:rPr lang="bg-B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 КОИТО ЩЕ СЕ РЕАЛИЗИРАТ ПРЕЗ 2019 г.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362243"/>
              </p:ext>
            </p:extLst>
          </p:nvPr>
        </p:nvGraphicFramePr>
        <p:xfrm>
          <a:off x="1112838" y="971552"/>
          <a:ext cx="7513636" cy="3805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362">
                  <a:extLst>
                    <a:ext uri="{9D8B030D-6E8A-4147-A177-3AD203B41FA5}">
                      <a16:colId xmlns:a16="http://schemas.microsoft.com/office/drawing/2014/main" val="377181608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3844324489"/>
                    </a:ext>
                  </a:extLst>
                </a:gridCol>
                <a:gridCol w="1566465">
                  <a:extLst>
                    <a:ext uri="{9D8B030D-6E8A-4147-A177-3AD203B41FA5}">
                      <a16:colId xmlns:a16="http://schemas.microsoft.com/office/drawing/2014/main" val="1330165279"/>
                    </a:ext>
                  </a:extLst>
                </a:gridCol>
                <a:gridCol w="1878409">
                  <a:extLst>
                    <a:ext uri="{9D8B030D-6E8A-4147-A177-3AD203B41FA5}">
                      <a16:colId xmlns:a16="http://schemas.microsoft.com/office/drawing/2014/main" val="2377659640"/>
                    </a:ext>
                  </a:extLst>
                </a:gridCol>
              </a:tblGrid>
              <a:tr h="336331">
                <a:tc>
                  <a:txBody>
                    <a:bodyPr/>
                    <a:lstStyle/>
                    <a:p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по ред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Проект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Стойност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Финансираща институция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0623952"/>
                  </a:ext>
                </a:extLst>
              </a:tr>
              <a:tr h="504496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>
                          <a:effectLst/>
                          <a:latin typeface="Times New Roman" panose="02020603050405020304" pitchFamily="18" charset="0"/>
                        </a:rPr>
                        <a:t>„Интеграция на уязвими групи в община Стражица”</a:t>
                      </a:r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888 317,50 лв.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 „Развитие на човешките ресурси” 2014-2020 г.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6714205"/>
                  </a:ext>
                </a:extLst>
              </a:tr>
              <a:tr h="685798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„Реконструкция и подмяна на участъци от водопроводната мрежа в с.Кесарево, с.Камен, с.Сушица, с.Асеново и с.Царски Извор, община Стражица, област Велико Търново”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</a:rPr>
                        <a:t>5 866 407,89 лв. без ДДС.</a:t>
                      </a:r>
                      <a:r>
                        <a:rPr lang="en-GB" sz="100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ПРСР 2017-2020 г.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9087975"/>
                  </a:ext>
                </a:extLst>
              </a:tr>
              <a:tr h="33633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„Реконструкция и рехабилитация на общински пътища в община Стражица”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</a:rPr>
                        <a:t>5 859 594,06 лв. без ДДС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ПРСР 2017-2020 г.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7759913"/>
                  </a:ext>
                </a:extLst>
              </a:tr>
              <a:tr h="462455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„Рекултивация на  депо за твърди битови отпадъци гр. </a:t>
                      </a:r>
                      <a:r>
                        <a:rPr lang="bg-BG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Стражица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bg-BG" sz="9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Изпълняван 2018-2019 </a:t>
                      </a:r>
                      <a:r>
                        <a:rPr lang="bg-BG" sz="9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1 326 388,33 лв.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ПУДООС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62249125"/>
                  </a:ext>
                </a:extLst>
              </a:tr>
              <a:tr h="294290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„Ремонт на язовир „Ръбе” с. Сушица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Изпълняван  2018-2019 г.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343 212,44 лв.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МКВП към МС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65567808"/>
                  </a:ext>
                </a:extLst>
              </a:tr>
              <a:tr h="462455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„Ремонт на язовир „Сусурлука” с. Сушица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Изпълняван  2018-2019 г.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224 308,72 лв.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МКВП към МС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24338104"/>
                  </a:ext>
                </a:extLst>
              </a:tr>
              <a:tr h="462455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„Ремонт на язовир „Ташлъдере” с.Камен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Изпълняван  2018-2019 г.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581</a:t>
                      </a: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102,00 лв.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МКВП </a:t>
                      </a: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към МС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15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058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33351"/>
            <a:ext cx="7514035" cy="990600"/>
          </a:xfrm>
        </p:spPr>
        <p:txBody>
          <a:bodyPr>
            <a:normAutofit fontScale="90000"/>
          </a:bodyPr>
          <a:lstStyle/>
          <a:p>
            <a:r>
              <a:rPr lang="bg-BG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 КОИТО </a:t>
            </a:r>
            <a:r>
              <a:rPr lang="bg-BG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ОЧАКВАТ ФИНАНСИРАНЕ ПРЕЗ </a:t>
            </a:r>
            <a:r>
              <a:rPr lang="bg-BG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г.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700213"/>
              </p:ext>
            </p:extLst>
          </p:nvPr>
        </p:nvGraphicFramePr>
        <p:xfrm>
          <a:off x="1112838" y="971550"/>
          <a:ext cx="7513636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762">
                  <a:extLst>
                    <a:ext uri="{9D8B030D-6E8A-4147-A177-3AD203B41FA5}">
                      <a16:colId xmlns:a16="http://schemas.microsoft.com/office/drawing/2014/main" val="569399454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3950626049"/>
                    </a:ext>
                  </a:extLst>
                </a:gridCol>
                <a:gridCol w="1718865">
                  <a:extLst>
                    <a:ext uri="{9D8B030D-6E8A-4147-A177-3AD203B41FA5}">
                      <a16:colId xmlns:a16="http://schemas.microsoft.com/office/drawing/2014/main" val="2952515447"/>
                    </a:ext>
                  </a:extLst>
                </a:gridCol>
                <a:gridCol w="1878409">
                  <a:extLst>
                    <a:ext uri="{9D8B030D-6E8A-4147-A177-3AD203B41FA5}">
                      <a16:colId xmlns:a16="http://schemas.microsoft.com/office/drawing/2014/main" val="2451061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по ред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Проект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Стойност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Финансираща институция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9272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„Реконструкция и рехабилитация на улици в гр. Стражица и община Стражица”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1 173 353,76 лв. без ДДС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ПРСР 2017-2020 г.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793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„Реконструкция и оборудване на площадки за игра в ДГ „Ангел Каралийчев“ и ДГ „Сава Цонев“, гр. Стражица”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95 751,51 лв. без ДДС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ПРСР 2017-2020 г.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044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„Проучване, съхраняване и социализация на местното културно-историческо наследство в община Стражица”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19 991,00 лв. без ДДС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МИГ „Лясковец – Стражица”, ПРСР 2017-2020 г.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3876624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„Изграждане на футболно игрище в кв. 63, гр. Стражица”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145 898,00 лв. без ДДС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МИГ „Лясковец – Стражица”, ПРСР 2017-2020 г.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338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„Лятна естрада /сцена за културни изяви/ с прилежаща инфраструктура, УПИ II, кв.96, с. Камен, община Стражица”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84 009,00 лв. без ДДС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МИГ „Лясковец – Стражица”, ПРСР 2017-2020 г.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16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„Благоустрояване на парк в кв. 63, гр. Стражица”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145 960,00 лв. без ДДС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МИГ „Лясковец – Стражица”, ПРСР 2017-2020 г.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9639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526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86334" y="1080660"/>
            <a:ext cx="26797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4772" y="4883992"/>
            <a:ext cx="382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……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9234" y="1094966"/>
            <a:ext cx="8430895" cy="3140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71500" algn="just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ЗА</a:t>
            </a:r>
            <a:r>
              <a:rPr sz="2400" b="1" spc="-60" dirty="0">
                <a:latin typeface="Times New Roman"/>
                <a:cs typeface="Times New Roman"/>
              </a:rPr>
              <a:t>К</a:t>
            </a:r>
            <a:r>
              <a:rPr sz="2400" b="1" dirty="0">
                <a:latin typeface="Times New Roman"/>
                <a:cs typeface="Times New Roman"/>
              </a:rPr>
              <a:t>ОН</a:t>
            </a:r>
            <a:r>
              <a:rPr sz="2400" b="1" spc="20" dirty="0">
                <a:latin typeface="Times New Roman"/>
                <a:cs typeface="Times New Roman"/>
              </a:rPr>
              <a:t>О</a:t>
            </a:r>
            <a:r>
              <a:rPr sz="2400" b="1" spc="-45" dirty="0">
                <a:latin typeface="Times New Roman"/>
                <a:cs typeface="Times New Roman"/>
              </a:rPr>
              <a:t>С</a:t>
            </a:r>
            <a:r>
              <a:rPr sz="2400" b="1" dirty="0">
                <a:latin typeface="Times New Roman"/>
                <a:cs typeface="Times New Roman"/>
              </a:rPr>
              <a:t>ЪОБ</a:t>
            </a:r>
            <a:r>
              <a:rPr sz="2400" b="1" spc="-315" dirty="0">
                <a:latin typeface="Times New Roman"/>
                <a:cs typeface="Times New Roman"/>
              </a:rPr>
              <a:t>Р</a:t>
            </a:r>
            <a:r>
              <a:rPr sz="2400" b="1" spc="-65" dirty="0">
                <a:latin typeface="Times New Roman"/>
                <a:cs typeface="Times New Roman"/>
              </a:rPr>
              <a:t>А</a:t>
            </a:r>
            <a:r>
              <a:rPr sz="2400" b="1" dirty="0">
                <a:latin typeface="Times New Roman"/>
                <a:cs typeface="Times New Roman"/>
              </a:rPr>
              <a:t>ЗНО   </a:t>
            </a:r>
            <a:r>
              <a:rPr sz="2400" b="1" spc="-245" dirty="0">
                <a:latin typeface="Times New Roman"/>
                <a:cs typeface="Times New Roman"/>
              </a:rPr>
              <a:t> </a:t>
            </a:r>
            <a:r>
              <a:rPr sz="2400" b="1" spc="-45" dirty="0">
                <a:latin typeface="Times New Roman"/>
                <a:cs typeface="Times New Roman"/>
              </a:rPr>
              <a:t>С</a:t>
            </a:r>
            <a:r>
              <a:rPr sz="2400" b="1" dirty="0">
                <a:latin typeface="Times New Roman"/>
                <a:cs typeface="Times New Roman"/>
              </a:rPr>
              <a:t>ЪС</a:t>
            </a:r>
            <a:r>
              <a:rPr sz="2400" b="1" spc="-12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-10" dirty="0">
                <a:latin typeface="Times New Roman"/>
                <a:cs typeface="Times New Roman"/>
              </a:rPr>
              <a:t>В</a:t>
            </a:r>
            <a:r>
              <a:rPr sz="2400" b="1" dirty="0">
                <a:latin typeface="Times New Roman"/>
                <a:cs typeface="Times New Roman"/>
              </a:rPr>
              <a:t>ЕН,   </a:t>
            </a:r>
            <a:r>
              <a:rPr sz="2400" b="1" spc="-2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ВС</a:t>
            </a:r>
            <a:r>
              <a:rPr sz="2400" b="1" spc="-10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О</a:t>
            </a:r>
            <a:r>
              <a:rPr sz="2400" b="1" spc="-60" dirty="0">
                <a:latin typeface="Times New Roman"/>
                <a:cs typeface="Times New Roman"/>
              </a:rPr>
              <a:t>Б</a:t>
            </a:r>
            <a:r>
              <a:rPr sz="2400" b="1" dirty="0">
                <a:latin typeface="Times New Roman"/>
                <a:cs typeface="Times New Roman"/>
              </a:rPr>
              <a:t>Х</a:t>
            </a:r>
            <a:r>
              <a:rPr sz="2400" b="1" spc="-145" dirty="0">
                <a:latin typeface="Times New Roman"/>
                <a:cs typeface="Times New Roman"/>
              </a:rPr>
              <a:t>В</a:t>
            </a:r>
            <a:r>
              <a:rPr sz="2400" b="1" spc="-210" dirty="0">
                <a:latin typeface="Times New Roman"/>
                <a:cs typeface="Times New Roman"/>
              </a:rPr>
              <a:t>А</a:t>
            </a:r>
            <a:r>
              <a:rPr sz="2400" b="1" dirty="0">
                <a:latin typeface="Times New Roman"/>
                <a:cs typeface="Times New Roman"/>
              </a:rPr>
              <a:t>Т</a:t>
            </a:r>
            <a:r>
              <a:rPr sz="2400" b="1" spc="-10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Н </a:t>
            </a:r>
            <a:r>
              <a:rPr sz="2400" b="1" spc="-10" dirty="0">
                <a:latin typeface="Times New Roman"/>
                <a:cs typeface="Times New Roman"/>
              </a:rPr>
              <a:t>П</a:t>
            </a:r>
            <a:r>
              <a:rPr sz="2400" b="1" dirty="0">
                <a:latin typeface="Times New Roman"/>
                <a:cs typeface="Times New Roman"/>
              </a:rPr>
              <a:t>О  </a:t>
            </a:r>
            <a:r>
              <a:rPr sz="2400" b="1" spc="-2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ОБ</a:t>
            </a:r>
            <a:r>
              <a:rPr sz="2400" b="1" spc="-10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М,  </a:t>
            </a:r>
            <a:r>
              <a:rPr sz="2400" b="1" spc="-2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</a:t>
            </a:r>
            <a:r>
              <a:rPr sz="2400" b="1" spc="-25" dirty="0">
                <a:latin typeface="Times New Roman"/>
                <a:cs typeface="Times New Roman"/>
              </a:rPr>
              <a:t>Р</a:t>
            </a:r>
            <a:r>
              <a:rPr sz="2400" b="1" spc="-1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З</a:t>
            </a:r>
            <a:r>
              <a:rPr sz="2400" b="1" spc="-315" dirty="0">
                <a:latin typeface="Times New Roman"/>
                <a:cs typeface="Times New Roman"/>
              </a:rPr>
              <a:t>Р</a:t>
            </a:r>
            <a:r>
              <a:rPr sz="2400" b="1" spc="-370" dirty="0">
                <a:latin typeface="Times New Roman"/>
                <a:cs typeface="Times New Roman"/>
              </a:rPr>
              <a:t>А</a:t>
            </a:r>
            <a:r>
              <a:rPr sz="2400" b="1" dirty="0">
                <a:latin typeface="Times New Roman"/>
                <a:cs typeface="Times New Roman"/>
              </a:rPr>
              <a:t>ЧЕН  </a:t>
            </a:r>
            <a:r>
              <a:rPr sz="2400" b="1" spc="-254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  </a:t>
            </a:r>
            <a:r>
              <a:rPr sz="2400" b="1" spc="-2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УС</a:t>
            </a:r>
            <a:r>
              <a:rPr sz="2400" b="1" spc="-5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ОЙЧ</a:t>
            </a:r>
            <a:r>
              <a:rPr sz="2400" b="1" spc="5" dirty="0">
                <a:latin typeface="Times New Roman"/>
                <a:cs typeface="Times New Roman"/>
              </a:rPr>
              <a:t>И</a:t>
            </a:r>
            <a:r>
              <a:rPr sz="2400" b="1" dirty="0">
                <a:latin typeface="Times New Roman"/>
                <a:cs typeface="Times New Roman"/>
              </a:rPr>
              <a:t>В  </a:t>
            </a:r>
            <a:r>
              <a:rPr sz="2400" b="1" spc="-254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НА  </a:t>
            </a:r>
            <a:r>
              <a:rPr sz="2400" b="1" spc="-260" dirty="0">
                <a:latin typeface="Times New Roman"/>
                <a:cs typeface="Times New Roman"/>
              </a:rPr>
              <a:t> </a:t>
            </a:r>
            <a:r>
              <a:rPr sz="2400" b="1" spc="-130" dirty="0">
                <a:latin typeface="Times New Roman"/>
                <a:cs typeface="Times New Roman"/>
              </a:rPr>
              <a:t>В</a:t>
            </a:r>
            <a:r>
              <a:rPr sz="2400" b="1" dirty="0">
                <a:latin typeface="Times New Roman"/>
                <a:cs typeface="Times New Roman"/>
              </a:rPr>
              <a:t>ЪН</a:t>
            </a:r>
            <a:r>
              <a:rPr sz="2400" b="1" spc="-10" dirty="0">
                <a:latin typeface="Times New Roman"/>
                <a:cs typeface="Times New Roman"/>
              </a:rPr>
              <a:t>ШН</a:t>
            </a:r>
            <a:r>
              <a:rPr sz="2400" b="1" dirty="0">
                <a:latin typeface="Times New Roman"/>
                <a:cs typeface="Times New Roman"/>
              </a:rPr>
              <a:t>И ФИ</a:t>
            </a:r>
            <a:r>
              <a:rPr sz="2400" b="1" spc="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АНСОВИ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155" dirty="0">
                <a:latin typeface="Times New Roman"/>
                <a:cs typeface="Times New Roman"/>
              </a:rPr>
              <a:t>Ф</a:t>
            </a:r>
            <a:r>
              <a:rPr sz="2400" b="1" dirty="0">
                <a:latin typeface="Times New Roman"/>
                <a:cs typeface="Times New Roman"/>
              </a:rPr>
              <a:t>АК</a:t>
            </a:r>
            <a:r>
              <a:rPr sz="2400" b="1" spc="-5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ОР</a:t>
            </a:r>
            <a:r>
              <a:rPr sz="2400" b="1" spc="5" dirty="0">
                <a:latin typeface="Times New Roman"/>
                <a:cs typeface="Times New Roman"/>
              </a:rPr>
              <a:t>И</a:t>
            </a:r>
            <a:r>
              <a:rPr sz="2400" b="1" dirty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 marL="12700" marR="5080" indent="533400" algn="just">
              <a:lnSpc>
                <a:spcPct val="100000"/>
              </a:lnSpc>
              <a:spcBef>
                <a:spcPts val="960"/>
              </a:spcBef>
            </a:pPr>
            <a:r>
              <a:rPr sz="2400" b="1" dirty="0">
                <a:latin typeface="Times New Roman"/>
                <a:cs typeface="Times New Roman"/>
              </a:rPr>
              <a:t>ФИНАНСОВИЯТ    </a:t>
            </a:r>
            <a:r>
              <a:rPr sz="2400" b="1" spc="10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ИНС</a:t>
            </a:r>
            <a:r>
              <a:rPr sz="2400" b="1" spc="-15" dirty="0">
                <a:latin typeface="Times New Roman"/>
                <a:cs typeface="Times New Roman"/>
              </a:rPr>
              <a:t>Т</a:t>
            </a:r>
            <a:r>
              <a:rPr sz="2400" b="1" spc="-65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УМЕН</a:t>
            </a:r>
            <a:r>
              <a:rPr sz="2400" b="1" spc="-24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,    </a:t>
            </a:r>
            <a:r>
              <a:rPr sz="2400" b="1" spc="9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ЧР</a:t>
            </a:r>
            <a:r>
              <a:rPr sz="2400" b="1" spc="15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З    </a:t>
            </a:r>
            <a:r>
              <a:rPr sz="2400" b="1" spc="105" dirty="0">
                <a:latin typeface="Times New Roman"/>
                <a:cs typeface="Times New Roman"/>
              </a:rPr>
              <a:t> </a:t>
            </a:r>
            <a:r>
              <a:rPr sz="2400" b="1" spc="-60" dirty="0">
                <a:latin typeface="Times New Roman"/>
                <a:cs typeface="Times New Roman"/>
              </a:rPr>
              <a:t>К</a:t>
            </a:r>
            <a:r>
              <a:rPr sz="2400" b="1" dirty="0">
                <a:latin typeface="Times New Roman"/>
                <a:cs typeface="Times New Roman"/>
              </a:rPr>
              <a:t>ОЙ</a:t>
            </a:r>
            <a:r>
              <a:rPr sz="2400" b="1" spc="-45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О РЪ</a:t>
            </a:r>
            <a:r>
              <a:rPr sz="2400" b="1" spc="-65" dirty="0">
                <a:latin typeface="Times New Roman"/>
                <a:cs typeface="Times New Roman"/>
              </a:rPr>
              <a:t>К</a:t>
            </a:r>
            <a:r>
              <a:rPr sz="2400" b="1" dirty="0">
                <a:latin typeface="Times New Roman"/>
                <a:cs typeface="Times New Roman"/>
              </a:rPr>
              <a:t>ОВ</a:t>
            </a:r>
            <a:r>
              <a:rPr sz="2400" b="1" spc="-130" dirty="0">
                <a:latin typeface="Times New Roman"/>
                <a:cs typeface="Times New Roman"/>
              </a:rPr>
              <a:t>О</a:t>
            </a:r>
            <a:r>
              <a:rPr sz="2400" b="1" spc="-10" dirty="0">
                <a:latin typeface="Times New Roman"/>
                <a:cs typeface="Times New Roman"/>
              </a:rPr>
              <a:t>Д</a:t>
            </a:r>
            <a:r>
              <a:rPr sz="2400" b="1" dirty="0">
                <a:latin typeface="Times New Roman"/>
                <a:cs typeface="Times New Roman"/>
              </a:rPr>
              <a:t>С</a:t>
            </a:r>
            <a:r>
              <a:rPr sz="2400" b="1" spc="-1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ВО</a:t>
            </a:r>
            <a:r>
              <a:rPr sz="2400" b="1" spc="-45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О 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НА 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ОБЩ</a:t>
            </a:r>
            <a:r>
              <a:rPr sz="2400" b="1" spc="-15" dirty="0">
                <a:latin typeface="Times New Roman"/>
                <a:cs typeface="Times New Roman"/>
              </a:rPr>
              <a:t>И</a:t>
            </a:r>
            <a:r>
              <a:rPr sz="2400" b="1" dirty="0">
                <a:latin typeface="Times New Roman"/>
                <a:cs typeface="Times New Roman"/>
              </a:rPr>
              <a:t>Н</a:t>
            </a:r>
            <a:r>
              <a:rPr sz="2400" b="1" spc="-220" dirty="0">
                <a:latin typeface="Times New Roman"/>
                <a:cs typeface="Times New Roman"/>
              </a:rPr>
              <a:t>А</a:t>
            </a:r>
            <a:r>
              <a:rPr sz="2400" b="1" spc="-114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А   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ЩЕ   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Р</a:t>
            </a:r>
            <a:r>
              <a:rPr sz="2400" b="1" spc="-10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АЛИЗ</a:t>
            </a:r>
            <a:r>
              <a:rPr sz="2400" b="1" spc="5" dirty="0">
                <a:latin typeface="Times New Roman"/>
                <a:cs typeface="Times New Roman"/>
              </a:rPr>
              <a:t>И</a:t>
            </a:r>
            <a:r>
              <a:rPr sz="2400" b="1" spc="-315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А П</a:t>
            </a:r>
            <a:r>
              <a:rPr sz="2400" b="1" spc="3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С</a:t>
            </a:r>
            <a:r>
              <a:rPr sz="2400" b="1" spc="-13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-10" dirty="0">
                <a:latin typeface="Times New Roman"/>
                <a:cs typeface="Times New Roman"/>
              </a:rPr>
              <a:t>В</a:t>
            </a:r>
            <a:r>
              <a:rPr sz="2400" b="1" dirty="0">
                <a:latin typeface="Times New Roman"/>
                <a:cs typeface="Times New Roman"/>
              </a:rPr>
              <a:t>ЕНИТЕ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Ц</a:t>
            </a:r>
            <a:r>
              <a:rPr sz="2400" b="1" spc="-40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ЛИ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ПРИОРИ</a:t>
            </a:r>
            <a:r>
              <a:rPr sz="2400" b="1" spc="-1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10" dirty="0">
                <a:latin typeface="Times New Roman"/>
                <a:cs typeface="Times New Roman"/>
              </a:rPr>
              <a:t>Т</a:t>
            </a:r>
            <a:r>
              <a:rPr sz="2400" b="1" spc="5" dirty="0">
                <a:latin typeface="Times New Roman"/>
                <a:cs typeface="Times New Roman"/>
              </a:rPr>
              <a:t>И</a:t>
            </a:r>
            <a:r>
              <a:rPr sz="2400" b="1" dirty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 marL="584200">
              <a:lnSpc>
                <a:spcPct val="100000"/>
              </a:lnSpc>
              <a:spcBef>
                <a:spcPts val="1200"/>
              </a:spcBef>
              <a:tabLst>
                <a:tab pos="2242185" algn="l"/>
                <a:tab pos="2777490" algn="l"/>
                <a:tab pos="4940300" algn="l"/>
                <a:tab pos="5332095" algn="l"/>
                <a:tab pos="7974965" algn="l"/>
              </a:tabLst>
            </a:pPr>
            <a:r>
              <a:rPr sz="2400" b="1" dirty="0">
                <a:latin typeface="Times New Roman"/>
                <a:cs typeface="Times New Roman"/>
              </a:rPr>
              <a:t>ОТ</a:t>
            </a:r>
            <a:r>
              <a:rPr sz="2400" b="1" spc="-10" dirty="0">
                <a:latin typeface="Times New Roman"/>
                <a:cs typeface="Times New Roman"/>
              </a:rPr>
              <a:t>В</a:t>
            </a:r>
            <a:r>
              <a:rPr sz="2400" b="1" dirty="0">
                <a:latin typeface="Times New Roman"/>
                <a:cs typeface="Times New Roman"/>
              </a:rPr>
              <a:t>ОР</a:t>
            </a:r>
            <a:r>
              <a:rPr sz="2400" b="1" spc="-20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Н	ЗА	</a:t>
            </a:r>
            <a:r>
              <a:rPr sz="2400" b="1" spc="-65" dirty="0">
                <a:latin typeface="Times New Roman"/>
                <a:cs typeface="Times New Roman"/>
              </a:rPr>
              <a:t>К</a:t>
            </a:r>
            <a:r>
              <a:rPr sz="2400" b="1" dirty="0">
                <a:latin typeface="Times New Roman"/>
                <a:cs typeface="Times New Roman"/>
              </a:rPr>
              <a:t>О</a:t>
            </a:r>
            <a:r>
              <a:rPr sz="2400" b="1" spc="-10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ЕН</a:t>
            </a:r>
            <a:r>
              <a:rPr sz="2400" b="1" spc="-13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-10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И	И	ПР</a:t>
            </a:r>
            <a:r>
              <a:rPr sz="2400" b="1" spc="-20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Д</a:t>
            </a:r>
            <a:r>
              <a:rPr sz="2400" b="1" spc="-10" dirty="0">
                <a:latin typeface="Times New Roman"/>
                <a:cs typeface="Times New Roman"/>
              </a:rPr>
              <a:t>Л</a:t>
            </a:r>
            <a:r>
              <a:rPr sz="2400" b="1" spc="-6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ЖЕ</a:t>
            </a:r>
            <a:r>
              <a:rPr sz="2400" b="1" spc="-1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ИЯ	ОТ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2870"/>
              </a:lnSpc>
            </a:pPr>
            <a:r>
              <a:rPr sz="2400" b="1" dirty="0">
                <a:latin typeface="Times New Roman"/>
                <a:cs typeface="Times New Roman"/>
              </a:rPr>
              <a:t>ОБЩЕСТ</a:t>
            </a:r>
            <a:r>
              <a:rPr sz="2400" b="1" spc="-15" dirty="0">
                <a:latin typeface="Times New Roman"/>
                <a:cs typeface="Times New Roman"/>
              </a:rPr>
              <a:t>В</a:t>
            </a:r>
            <a:r>
              <a:rPr sz="2400" b="1" dirty="0">
                <a:latin typeface="Times New Roman"/>
                <a:cs typeface="Times New Roman"/>
              </a:rPr>
              <a:t>ЕН</a:t>
            </a:r>
            <a:r>
              <a:rPr sz="2400" b="1" spc="25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С</a:t>
            </a:r>
            <a:r>
              <a:rPr sz="2400" b="1" spc="-10" dirty="0">
                <a:latin typeface="Times New Roman"/>
                <a:cs typeface="Times New Roman"/>
              </a:rPr>
              <a:t>Т</a:t>
            </a:r>
            <a:r>
              <a:rPr sz="2400" b="1" spc="-125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6334" y="2300114"/>
            <a:ext cx="26797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334" y="3550182"/>
            <a:ext cx="26797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8613" y="230789"/>
            <a:ext cx="7803515" cy="551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  <a:tabLst>
                <a:tab pos="7383780" algn="l"/>
              </a:tabLst>
            </a:pPr>
            <a:r>
              <a:rPr sz="3600" b="1" dirty="0">
                <a:latin typeface="Times New Roman"/>
                <a:cs typeface="Times New Roman"/>
              </a:rPr>
              <a:t>П</a:t>
            </a:r>
            <a:r>
              <a:rPr sz="3600" b="1" spc="-40" dirty="0">
                <a:latin typeface="Times New Roman"/>
                <a:cs typeface="Times New Roman"/>
              </a:rPr>
              <a:t>Р</a:t>
            </a:r>
            <a:r>
              <a:rPr sz="3600" b="1" dirty="0">
                <a:latin typeface="Times New Roman"/>
                <a:cs typeface="Times New Roman"/>
              </a:rPr>
              <a:t>ОЕКТЪТ </a:t>
            </a:r>
            <a:r>
              <a:rPr sz="3600" b="1" spc="-15" dirty="0">
                <a:latin typeface="Times New Roman"/>
                <a:cs typeface="Times New Roman"/>
              </a:rPr>
              <a:t>Н</a:t>
            </a:r>
            <a:r>
              <a:rPr sz="3600" b="1" dirty="0">
                <a:latin typeface="Times New Roman"/>
                <a:cs typeface="Times New Roman"/>
              </a:rPr>
              <a:t>А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dirty="0" smtClean="0">
                <a:latin typeface="Times New Roman"/>
                <a:cs typeface="Times New Roman"/>
              </a:rPr>
              <a:t>Б</a:t>
            </a:r>
            <a:r>
              <a:rPr sz="3600" b="1" spc="-285" dirty="0" smtClean="0">
                <a:latin typeface="Times New Roman"/>
                <a:cs typeface="Times New Roman"/>
              </a:rPr>
              <a:t>Ю</a:t>
            </a:r>
            <a:r>
              <a:rPr sz="3600" b="1" dirty="0" smtClean="0">
                <a:latin typeface="Times New Roman"/>
                <a:cs typeface="Times New Roman"/>
              </a:rPr>
              <a:t>ДЖЕТ</a:t>
            </a:r>
            <a:r>
              <a:rPr sz="3600" b="1" spc="-15" dirty="0" smtClean="0">
                <a:latin typeface="Times New Roman"/>
                <a:cs typeface="Times New Roman"/>
              </a:rPr>
              <a:t> </a:t>
            </a:r>
            <a:r>
              <a:rPr sz="3600" b="1" dirty="0" smtClean="0">
                <a:latin typeface="Times New Roman"/>
                <a:cs typeface="Times New Roman"/>
              </a:rPr>
              <a:t>201</a:t>
            </a:r>
            <a:r>
              <a:rPr lang="bg-BG" sz="3600" b="1" dirty="0" smtClean="0">
                <a:latin typeface="Times New Roman"/>
                <a:cs typeface="Times New Roman"/>
              </a:rPr>
              <a:t>9 </a:t>
            </a:r>
            <a:r>
              <a:rPr sz="3200" b="1" spc="-5" dirty="0" smtClean="0">
                <a:latin typeface="Times New Roman"/>
                <a:cs typeface="Times New Roman"/>
              </a:rPr>
              <a:t>Е</a:t>
            </a:r>
            <a:r>
              <a:rPr sz="3200" b="1" spc="-5" dirty="0">
                <a:latin typeface="Times New Roman"/>
                <a:cs typeface="Times New Roman"/>
              </a:rPr>
              <a:t>:</a:t>
            </a:r>
            <a:endParaRPr sz="3200" dirty="0">
              <a:latin typeface="Times New Roman"/>
              <a:cs typeface="Times New Roman"/>
            </a:endParaRPr>
          </a:p>
        </p:txBody>
      </p:sp>
      <p:pic>
        <p:nvPicPr>
          <p:cNvPr id="11" name="Картина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3" y="35379"/>
            <a:ext cx="550817" cy="8032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346072" y="1531636"/>
            <a:ext cx="28067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5" dirty="0">
                <a:latin typeface="Times New Roman"/>
                <a:cs typeface="Times New Roman"/>
              </a:rPr>
              <a:t>МА</a:t>
            </a:r>
            <a:r>
              <a:rPr sz="2800" b="1" spc="-100" dirty="0">
                <a:latin typeface="Times New Roman"/>
                <a:cs typeface="Times New Roman"/>
              </a:rPr>
              <a:t>К</a:t>
            </a:r>
            <a:r>
              <a:rPr sz="2800" b="1" spc="-25" dirty="0">
                <a:latin typeface="Times New Roman"/>
                <a:cs typeface="Times New Roman"/>
              </a:rPr>
              <a:t>СИМАЛНО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4772" y="4883992"/>
            <a:ext cx="382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……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96313" y="1531636"/>
            <a:ext cx="340360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58135" algn="l"/>
              </a:tabLst>
            </a:pPr>
            <a:r>
              <a:rPr sz="2800" b="1" spc="-25" dirty="0">
                <a:latin typeface="Times New Roman"/>
                <a:cs typeface="Times New Roman"/>
              </a:rPr>
              <a:t>ИЗПЪЛНЕ</a:t>
            </a:r>
            <a:r>
              <a:rPr sz="2800" b="1" spc="-40" dirty="0">
                <a:latin typeface="Times New Roman"/>
                <a:cs typeface="Times New Roman"/>
              </a:rPr>
              <a:t>Н</a:t>
            </a:r>
            <a:r>
              <a:rPr sz="2800" b="1" spc="-25" dirty="0">
                <a:latin typeface="Times New Roman"/>
                <a:cs typeface="Times New Roman"/>
              </a:rPr>
              <a:t>ИЕ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30" dirty="0">
                <a:latin typeface="Times New Roman"/>
                <a:cs typeface="Times New Roman"/>
              </a:rPr>
              <a:t>НА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7646" y="1958365"/>
            <a:ext cx="7587615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1309370">
              <a:lnSpc>
                <a:spcPct val="100000"/>
              </a:lnSpc>
              <a:tabLst>
                <a:tab pos="4394200" algn="l"/>
              </a:tabLst>
            </a:pPr>
            <a:r>
              <a:rPr sz="2800" b="1" spc="-25" dirty="0">
                <a:latin typeface="Times New Roman"/>
                <a:cs typeface="Times New Roman"/>
              </a:rPr>
              <a:t>ПЛА</a:t>
            </a:r>
            <a:r>
              <a:rPr sz="2800" b="1" spc="-40" dirty="0">
                <a:latin typeface="Times New Roman"/>
                <a:cs typeface="Times New Roman"/>
              </a:rPr>
              <a:t>Н</a:t>
            </a:r>
            <a:r>
              <a:rPr sz="2800" b="1" spc="-25" dirty="0">
                <a:latin typeface="Times New Roman"/>
                <a:cs typeface="Times New Roman"/>
              </a:rPr>
              <a:t>И</a:t>
            </a:r>
            <a:r>
              <a:rPr sz="2800" b="1" spc="-395" dirty="0">
                <a:latin typeface="Times New Roman"/>
                <a:cs typeface="Times New Roman"/>
              </a:rPr>
              <a:t>Р</a:t>
            </a:r>
            <a:r>
              <a:rPr sz="2800" b="1" spc="-25" dirty="0">
                <a:latin typeface="Times New Roman"/>
                <a:cs typeface="Times New Roman"/>
              </a:rPr>
              <a:t>А</a:t>
            </a:r>
            <a:r>
              <a:rPr sz="2800" b="1" spc="-35" dirty="0">
                <a:latin typeface="Times New Roman"/>
                <a:cs typeface="Times New Roman"/>
              </a:rPr>
              <a:t>Н</a:t>
            </a:r>
            <a:r>
              <a:rPr sz="2800" b="1" spc="-25" dirty="0">
                <a:latin typeface="Times New Roman"/>
                <a:cs typeface="Times New Roman"/>
              </a:rPr>
              <a:t>И</a:t>
            </a:r>
            <a:r>
              <a:rPr sz="2800" b="1" spc="-35" dirty="0">
                <a:latin typeface="Times New Roman"/>
                <a:cs typeface="Times New Roman"/>
              </a:rPr>
              <a:t>Т</a:t>
            </a:r>
            <a:r>
              <a:rPr sz="2800" b="1" spc="-20" dirty="0">
                <a:latin typeface="Times New Roman"/>
                <a:cs typeface="Times New Roman"/>
              </a:rPr>
              <a:t>Е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5" dirty="0" smtClean="0">
                <a:latin typeface="Times New Roman"/>
                <a:cs typeface="Times New Roman"/>
              </a:rPr>
              <a:t>П</a:t>
            </a:r>
            <a:r>
              <a:rPr sz="2800" b="1" spc="-35" dirty="0" smtClean="0">
                <a:latin typeface="Times New Roman"/>
                <a:cs typeface="Times New Roman"/>
              </a:rPr>
              <a:t>Р</a:t>
            </a:r>
            <a:r>
              <a:rPr sz="2800" b="1" spc="-25" dirty="0" smtClean="0">
                <a:latin typeface="Times New Roman"/>
                <a:cs typeface="Times New Roman"/>
              </a:rPr>
              <a:t>И</a:t>
            </a:r>
            <a:r>
              <a:rPr sz="2800" b="1" spc="-180" dirty="0" smtClean="0">
                <a:latin typeface="Times New Roman"/>
                <a:cs typeface="Times New Roman"/>
              </a:rPr>
              <a:t>Х</a:t>
            </a:r>
            <a:r>
              <a:rPr sz="2800" b="1" spc="-175" dirty="0" smtClean="0">
                <a:latin typeface="Times New Roman"/>
                <a:cs typeface="Times New Roman"/>
              </a:rPr>
              <a:t>О</a:t>
            </a:r>
            <a:r>
              <a:rPr sz="2800" b="1" spc="-20" dirty="0" smtClean="0">
                <a:latin typeface="Times New Roman"/>
                <a:cs typeface="Times New Roman"/>
              </a:rPr>
              <a:t>Д</a:t>
            </a:r>
            <a:r>
              <a:rPr sz="2800" b="1" spc="-35" dirty="0" smtClean="0">
                <a:latin typeface="Times New Roman"/>
                <a:cs typeface="Times New Roman"/>
              </a:rPr>
              <a:t>И</a:t>
            </a:r>
            <a:endParaRPr sz="28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ts val="6720"/>
              </a:lnSpc>
              <a:spcBef>
                <a:spcPts val="780"/>
              </a:spcBef>
              <a:tabLst>
                <a:tab pos="2005964" algn="l"/>
                <a:tab pos="2482850" algn="l"/>
                <a:tab pos="3949700" algn="l"/>
                <a:tab pos="4661535" algn="l"/>
                <a:tab pos="5864860" algn="l"/>
              </a:tabLst>
            </a:pPr>
            <a:r>
              <a:rPr sz="2800" b="1" spc="-25" dirty="0">
                <a:latin typeface="Times New Roman"/>
                <a:cs typeface="Times New Roman"/>
              </a:rPr>
              <a:t>УМЕ</a:t>
            </a:r>
            <a:r>
              <a:rPr sz="2800" b="1" spc="-30" dirty="0">
                <a:latin typeface="Times New Roman"/>
                <a:cs typeface="Times New Roman"/>
              </a:rPr>
              <a:t>Р</a:t>
            </a:r>
            <a:r>
              <a:rPr sz="2800" b="1" spc="-25" dirty="0">
                <a:latin typeface="Times New Roman"/>
                <a:cs typeface="Times New Roman"/>
              </a:rPr>
              <a:t>ЕНИ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25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И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5" dirty="0">
                <a:latin typeface="Times New Roman"/>
                <a:cs typeface="Times New Roman"/>
              </a:rPr>
              <a:t>Ц</a:t>
            </a:r>
            <a:r>
              <a:rPr sz="2800" b="1" spc="-65" dirty="0">
                <a:latin typeface="Times New Roman"/>
                <a:cs typeface="Times New Roman"/>
              </a:rPr>
              <a:t>Е</a:t>
            </a:r>
            <a:r>
              <a:rPr sz="2800" b="1" spc="-20" dirty="0">
                <a:latin typeface="Times New Roman"/>
                <a:cs typeface="Times New Roman"/>
              </a:rPr>
              <a:t>ЛЕ</a:t>
            </a:r>
            <a:r>
              <a:rPr sz="2800" b="1" spc="-65" dirty="0">
                <a:latin typeface="Times New Roman"/>
                <a:cs typeface="Times New Roman"/>
              </a:rPr>
              <a:t>С</a:t>
            </a:r>
            <a:r>
              <a:rPr sz="2800" b="1" spc="-25" dirty="0">
                <a:latin typeface="Times New Roman"/>
                <a:cs typeface="Times New Roman"/>
              </a:rPr>
              <a:t>ЪОБ</a:t>
            </a:r>
            <a:r>
              <a:rPr sz="2800" b="1" spc="-395" dirty="0">
                <a:latin typeface="Times New Roman"/>
                <a:cs typeface="Times New Roman"/>
              </a:rPr>
              <a:t>Р</a:t>
            </a:r>
            <a:r>
              <a:rPr sz="2800" b="1" spc="-105" dirty="0">
                <a:latin typeface="Times New Roman"/>
                <a:cs typeface="Times New Roman"/>
              </a:rPr>
              <a:t>А</a:t>
            </a:r>
            <a:r>
              <a:rPr sz="2800" b="1" spc="-20" dirty="0">
                <a:latin typeface="Times New Roman"/>
                <a:cs typeface="Times New Roman"/>
              </a:rPr>
              <a:t>ЗНИ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385" dirty="0" smtClean="0">
                <a:latin typeface="Times New Roman"/>
                <a:cs typeface="Times New Roman"/>
              </a:rPr>
              <a:t>Р</a:t>
            </a:r>
            <a:r>
              <a:rPr sz="2800" b="1" spc="-105" dirty="0" smtClean="0">
                <a:latin typeface="Times New Roman"/>
                <a:cs typeface="Times New Roman"/>
              </a:rPr>
              <a:t>А</a:t>
            </a:r>
            <a:r>
              <a:rPr sz="2800" b="1" spc="-15" dirty="0" smtClean="0">
                <a:latin typeface="Times New Roman"/>
                <a:cs typeface="Times New Roman"/>
              </a:rPr>
              <a:t>З</a:t>
            </a:r>
            <a:r>
              <a:rPr sz="2800" b="1" spc="-175" dirty="0" smtClean="0">
                <a:latin typeface="Times New Roman"/>
                <a:cs typeface="Times New Roman"/>
              </a:rPr>
              <a:t>ХО</a:t>
            </a:r>
            <a:r>
              <a:rPr sz="2800" b="1" spc="-20" dirty="0" smtClean="0">
                <a:latin typeface="Times New Roman"/>
                <a:cs typeface="Times New Roman"/>
              </a:rPr>
              <a:t>ДИ </a:t>
            </a:r>
            <a:r>
              <a:rPr sz="2800" b="1" spc="-20" dirty="0">
                <a:latin typeface="Times New Roman"/>
                <a:cs typeface="Times New Roman"/>
              </a:rPr>
              <a:t>АКТ</a:t>
            </a:r>
            <a:r>
              <a:rPr sz="2800" b="1" spc="-40" dirty="0">
                <a:latin typeface="Times New Roman"/>
                <a:cs typeface="Times New Roman"/>
              </a:rPr>
              <a:t>И</a:t>
            </a:r>
            <a:r>
              <a:rPr sz="2800" b="1" spc="-25" dirty="0">
                <a:latin typeface="Times New Roman"/>
                <a:cs typeface="Times New Roman"/>
              </a:rPr>
              <a:t>ВНО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5" dirty="0">
                <a:latin typeface="Times New Roman"/>
                <a:cs typeface="Times New Roman"/>
              </a:rPr>
              <a:t>УЧ</a:t>
            </a:r>
            <a:r>
              <a:rPr sz="2800" b="1" spc="-180" dirty="0">
                <a:latin typeface="Times New Roman"/>
                <a:cs typeface="Times New Roman"/>
              </a:rPr>
              <a:t>А</a:t>
            </a:r>
            <a:r>
              <a:rPr sz="2800" b="1" spc="-20" dirty="0">
                <a:latin typeface="Times New Roman"/>
                <a:cs typeface="Times New Roman"/>
              </a:rPr>
              <a:t>СТ</a:t>
            </a:r>
            <a:r>
              <a:rPr sz="2800" b="1" spc="-40" dirty="0">
                <a:latin typeface="Times New Roman"/>
                <a:cs typeface="Times New Roman"/>
              </a:rPr>
              <a:t>И</a:t>
            </a:r>
            <a:r>
              <a:rPr sz="2800" b="1" spc="-20" dirty="0">
                <a:latin typeface="Times New Roman"/>
                <a:cs typeface="Times New Roman"/>
              </a:rPr>
              <a:t>Е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5" dirty="0">
                <a:latin typeface="Times New Roman"/>
                <a:cs typeface="Times New Roman"/>
              </a:rPr>
              <a:t>НА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30" dirty="0">
                <a:latin typeface="Times New Roman"/>
                <a:cs typeface="Times New Roman"/>
              </a:rPr>
              <a:t>Ж</a:t>
            </a:r>
            <a:r>
              <a:rPr sz="2800" b="1" spc="-40" dirty="0">
                <a:latin typeface="Times New Roman"/>
                <a:cs typeface="Times New Roman"/>
              </a:rPr>
              <a:t>И</a:t>
            </a:r>
            <a:r>
              <a:rPr sz="2800" b="1" spc="-20" dirty="0">
                <a:latin typeface="Times New Roman"/>
                <a:cs typeface="Times New Roman"/>
              </a:rPr>
              <a:t>Т</a:t>
            </a:r>
            <a:r>
              <a:rPr sz="2800" b="1" spc="-65" dirty="0">
                <a:latin typeface="Times New Roman"/>
                <a:cs typeface="Times New Roman"/>
              </a:rPr>
              <a:t>Е</a:t>
            </a:r>
            <a:r>
              <a:rPr sz="2800" b="1" spc="-20" dirty="0">
                <a:latin typeface="Times New Roman"/>
                <a:cs typeface="Times New Roman"/>
              </a:rPr>
              <a:t>ЛИТЕ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НА</a:t>
            </a:r>
            <a:endParaRPr sz="2800" dirty="0">
              <a:latin typeface="Times New Roman"/>
              <a:cs typeface="Times New Roman"/>
            </a:endParaRPr>
          </a:p>
          <a:p>
            <a:pPr algn="ctr">
              <a:lnSpc>
                <a:spcPts val="2580"/>
              </a:lnSpc>
              <a:tabLst>
                <a:tab pos="2332990" algn="l"/>
                <a:tab pos="2747010" algn="l"/>
                <a:tab pos="6090285" algn="l"/>
              </a:tabLst>
            </a:pPr>
            <a:r>
              <a:rPr sz="2800" b="1" spc="-25" dirty="0">
                <a:latin typeface="Times New Roman"/>
                <a:cs typeface="Times New Roman"/>
              </a:rPr>
              <a:t>ОБЩ</a:t>
            </a:r>
            <a:r>
              <a:rPr sz="2800" b="1" spc="-40" dirty="0">
                <a:latin typeface="Times New Roman"/>
                <a:cs typeface="Times New Roman"/>
              </a:rPr>
              <a:t>И</a:t>
            </a:r>
            <a:r>
              <a:rPr sz="2800" b="1" spc="-25" dirty="0">
                <a:latin typeface="Times New Roman"/>
                <a:cs typeface="Times New Roman"/>
              </a:rPr>
              <a:t>Н</a:t>
            </a:r>
            <a:r>
              <a:rPr sz="2800" b="1" spc="-275" dirty="0">
                <a:latin typeface="Times New Roman"/>
                <a:cs typeface="Times New Roman"/>
              </a:rPr>
              <a:t>А</a:t>
            </a:r>
            <a:r>
              <a:rPr sz="2800" b="1" spc="-175" dirty="0">
                <a:latin typeface="Times New Roman"/>
                <a:cs typeface="Times New Roman"/>
              </a:rPr>
              <a:t>Т</a:t>
            </a:r>
            <a:r>
              <a:rPr sz="2800" b="1" spc="-25" dirty="0">
                <a:latin typeface="Times New Roman"/>
                <a:cs typeface="Times New Roman"/>
              </a:rPr>
              <a:t>А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0" dirty="0">
                <a:latin typeface="Times New Roman"/>
                <a:cs typeface="Times New Roman"/>
              </a:rPr>
              <a:t>В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30" dirty="0">
                <a:latin typeface="Times New Roman"/>
                <a:cs typeface="Times New Roman"/>
              </a:rPr>
              <a:t>Р</a:t>
            </a:r>
            <a:r>
              <a:rPr sz="2800" b="1" spc="-20" dirty="0">
                <a:latin typeface="Times New Roman"/>
                <a:cs typeface="Times New Roman"/>
              </a:rPr>
              <a:t>Е</a:t>
            </a:r>
            <a:r>
              <a:rPr sz="2800" b="1" spc="-40" dirty="0">
                <a:latin typeface="Times New Roman"/>
                <a:cs typeface="Times New Roman"/>
              </a:rPr>
              <a:t>А</a:t>
            </a:r>
            <a:r>
              <a:rPr sz="2800" b="1" spc="-20" dirty="0">
                <a:latin typeface="Times New Roman"/>
                <a:cs typeface="Times New Roman"/>
              </a:rPr>
              <a:t>ЛИЗ</a:t>
            </a:r>
            <a:r>
              <a:rPr sz="2800" b="1" spc="-35" dirty="0">
                <a:latin typeface="Times New Roman"/>
                <a:cs typeface="Times New Roman"/>
              </a:rPr>
              <a:t>И</a:t>
            </a:r>
            <a:r>
              <a:rPr sz="2800" b="1" spc="-390" dirty="0">
                <a:latin typeface="Times New Roman"/>
                <a:cs typeface="Times New Roman"/>
              </a:rPr>
              <a:t>Р</a:t>
            </a:r>
            <a:r>
              <a:rPr sz="2800" b="1" spc="-25" dirty="0">
                <a:latin typeface="Times New Roman"/>
                <a:cs typeface="Times New Roman"/>
              </a:rPr>
              <a:t>А</a:t>
            </a:r>
            <a:r>
              <a:rPr sz="2800" b="1" spc="-35" dirty="0">
                <a:latin typeface="Times New Roman"/>
                <a:cs typeface="Times New Roman"/>
              </a:rPr>
              <a:t>Н</a:t>
            </a:r>
            <a:r>
              <a:rPr sz="2800" b="1" spc="-20" dirty="0">
                <a:latin typeface="Times New Roman"/>
                <a:cs typeface="Times New Roman"/>
              </a:rPr>
              <a:t>Е</a:t>
            </a:r>
            <a:r>
              <a:rPr sz="2800" b="1" spc="-75" dirty="0">
                <a:latin typeface="Times New Roman"/>
                <a:cs typeface="Times New Roman"/>
              </a:rPr>
              <a:t>Т</a:t>
            </a:r>
            <a:r>
              <a:rPr sz="2800" b="1" spc="-25" dirty="0">
                <a:latin typeface="Times New Roman"/>
                <a:cs typeface="Times New Roman"/>
              </a:rPr>
              <a:t>О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30" dirty="0" smtClean="0">
                <a:latin typeface="Times New Roman"/>
                <a:cs typeface="Times New Roman"/>
              </a:rPr>
              <a:t>М</a:t>
            </a:r>
            <a:r>
              <a:rPr sz="2800" b="1" spc="-490" dirty="0" smtClean="0">
                <a:latin typeface="Times New Roman"/>
                <a:cs typeface="Times New Roman"/>
              </a:rPr>
              <a:t>У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370786" y="285750"/>
            <a:ext cx="5973366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8350">
              <a:lnSpc>
                <a:spcPct val="100000"/>
              </a:lnSpc>
              <a:tabLst>
                <a:tab pos="4478655" algn="l"/>
                <a:tab pos="7953375" algn="l"/>
              </a:tabLst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Ч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К</a:t>
            </a:r>
            <a:r>
              <a:rPr sz="2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 Н</a:t>
            </a:r>
            <a:r>
              <a:rPr sz="2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</a:t>
            </a:r>
            <a:r>
              <a:rPr sz="2800" b="1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 Д</a:t>
            </a:r>
            <a:r>
              <a:rPr sz="2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sz="2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800" b="1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Картина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3" y="35379"/>
            <a:ext cx="550817" cy="803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21691" y="933847"/>
            <a:ext cx="8705850" cy="3650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7100">
              <a:lnSpc>
                <a:spcPct val="100000"/>
              </a:lnSpc>
              <a:tabLst>
                <a:tab pos="2054860" algn="l"/>
                <a:tab pos="2554605" algn="l"/>
                <a:tab pos="4627880" algn="l"/>
                <a:tab pos="6206490" algn="l"/>
                <a:tab pos="6564630" algn="l"/>
                <a:tab pos="7234555" algn="l"/>
                <a:tab pos="7858759" algn="l"/>
                <a:tab pos="8508365" algn="l"/>
              </a:tabLst>
            </a:pPr>
            <a:r>
              <a:rPr sz="2800" b="1" spc="-15" dirty="0">
                <a:latin typeface="Times New Roman"/>
                <a:cs typeface="Times New Roman"/>
              </a:rPr>
              <a:t>За</a:t>
            </a:r>
            <a:r>
              <a:rPr sz="2800" b="1" spc="-55" dirty="0">
                <a:latin typeface="Times New Roman"/>
                <a:cs typeface="Times New Roman"/>
              </a:rPr>
              <a:t>к</a:t>
            </a:r>
            <a:r>
              <a:rPr sz="2800" b="1" spc="-15" dirty="0">
                <a:latin typeface="Times New Roman"/>
                <a:cs typeface="Times New Roman"/>
              </a:rPr>
              <a:t>он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5" dirty="0">
                <a:latin typeface="Times New Roman"/>
                <a:cs typeface="Times New Roman"/>
              </a:rPr>
              <a:t>за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0" dirty="0">
                <a:latin typeface="Times New Roman"/>
                <a:cs typeface="Times New Roman"/>
              </a:rPr>
              <a:t>п</a:t>
            </a:r>
            <a:r>
              <a:rPr sz="2800" b="1" spc="-50" dirty="0">
                <a:latin typeface="Times New Roman"/>
                <a:cs typeface="Times New Roman"/>
              </a:rPr>
              <a:t>у</a:t>
            </a:r>
            <a:r>
              <a:rPr sz="2800" b="1" spc="-85" dirty="0">
                <a:latin typeface="Times New Roman"/>
                <a:cs typeface="Times New Roman"/>
              </a:rPr>
              <a:t>б</a:t>
            </a:r>
            <a:r>
              <a:rPr sz="2800" b="1" spc="-20" dirty="0">
                <a:latin typeface="Times New Roman"/>
                <a:cs typeface="Times New Roman"/>
              </a:rPr>
              <a:t>личните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0" dirty="0">
                <a:latin typeface="Times New Roman"/>
                <a:cs typeface="Times New Roman"/>
              </a:rPr>
              <a:t>фин</a:t>
            </a:r>
            <a:r>
              <a:rPr sz="2800" b="1" spc="-10" dirty="0">
                <a:latin typeface="Times New Roman"/>
                <a:cs typeface="Times New Roman"/>
              </a:rPr>
              <a:t>а</a:t>
            </a:r>
            <a:r>
              <a:rPr sz="2800" b="1" spc="-15" dirty="0">
                <a:latin typeface="Times New Roman"/>
                <a:cs typeface="Times New Roman"/>
              </a:rPr>
              <a:t>нси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5" dirty="0">
                <a:latin typeface="Times New Roman"/>
                <a:cs typeface="Times New Roman"/>
              </a:rPr>
              <a:t>–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5" dirty="0">
                <a:latin typeface="Times New Roman"/>
                <a:cs typeface="Times New Roman"/>
              </a:rPr>
              <a:t>ч</a:t>
            </a:r>
            <a:r>
              <a:rPr sz="2800" b="1" spc="-5" dirty="0">
                <a:latin typeface="Times New Roman"/>
                <a:cs typeface="Times New Roman"/>
              </a:rPr>
              <a:t>л</a:t>
            </a:r>
            <a:r>
              <a:rPr sz="2800" b="1" spc="-10" dirty="0">
                <a:latin typeface="Times New Roman"/>
                <a:cs typeface="Times New Roman"/>
              </a:rPr>
              <a:t>.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84,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15" dirty="0">
                <a:latin typeface="Times New Roman"/>
                <a:cs typeface="Times New Roman"/>
              </a:rPr>
              <a:t>а</a:t>
            </a:r>
            <a:r>
              <a:rPr sz="2800" b="1" spc="-20" dirty="0">
                <a:latin typeface="Times New Roman"/>
                <a:cs typeface="Times New Roman"/>
              </a:rPr>
              <a:t>л</a:t>
            </a:r>
            <a:r>
              <a:rPr sz="2800" b="1" spc="-10" dirty="0">
                <a:latin typeface="Times New Roman"/>
                <a:cs typeface="Times New Roman"/>
              </a:rPr>
              <a:t>.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5" dirty="0">
                <a:latin typeface="Times New Roman"/>
                <a:cs typeface="Times New Roman"/>
              </a:rPr>
              <a:t>6</a:t>
            </a:r>
            <a:endParaRPr sz="2800" dirty="0">
              <a:latin typeface="Times New Roman"/>
              <a:cs typeface="Times New Roman"/>
            </a:endParaRPr>
          </a:p>
          <a:p>
            <a:pPr marL="12700" marR="8255" algn="just">
              <a:lnSpc>
                <a:spcPct val="80000"/>
              </a:lnSpc>
              <a:spcBef>
                <a:spcPts val="775"/>
              </a:spcBef>
            </a:pPr>
            <a:r>
              <a:rPr sz="2600" b="1" dirty="0">
                <a:latin typeface="Times New Roman"/>
                <a:cs typeface="Times New Roman"/>
              </a:rPr>
              <a:t>Кме</a:t>
            </a:r>
            <a:r>
              <a:rPr sz="2600" b="1" spc="-15" dirty="0">
                <a:latin typeface="Times New Roman"/>
                <a:cs typeface="Times New Roman"/>
              </a:rPr>
              <a:t>т</a:t>
            </a:r>
            <a:r>
              <a:rPr sz="2600" b="1" dirty="0">
                <a:latin typeface="Times New Roman"/>
                <a:cs typeface="Times New Roman"/>
              </a:rPr>
              <a:t>ът </a:t>
            </a:r>
            <a:r>
              <a:rPr sz="2600" b="1" spc="90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н</a:t>
            </a:r>
            <a:r>
              <a:rPr sz="2600" b="1" dirty="0">
                <a:latin typeface="Times New Roman"/>
                <a:cs typeface="Times New Roman"/>
              </a:rPr>
              <a:t>а </a:t>
            </a:r>
            <a:r>
              <a:rPr sz="2600" b="1" spc="8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общин</a:t>
            </a:r>
            <a:r>
              <a:rPr sz="2600" b="1" spc="-85" dirty="0">
                <a:latin typeface="Times New Roman"/>
                <a:cs typeface="Times New Roman"/>
              </a:rPr>
              <a:t>а</a:t>
            </a:r>
            <a:r>
              <a:rPr sz="2600" b="1" spc="25" dirty="0">
                <a:latin typeface="Times New Roman"/>
                <a:cs typeface="Times New Roman"/>
              </a:rPr>
              <a:t>т</a:t>
            </a:r>
            <a:r>
              <a:rPr sz="2600" b="1" dirty="0">
                <a:latin typeface="Times New Roman"/>
                <a:cs typeface="Times New Roman"/>
              </a:rPr>
              <a:t>а </a:t>
            </a:r>
            <a:r>
              <a:rPr sz="2600" b="1" spc="9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пр</a:t>
            </a:r>
            <a:r>
              <a:rPr sz="2600" b="1" spc="-40" dirty="0">
                <a:latin typeface="Times New Roman"/>
                <a:cs typeface="Times New Roman"/>
              </a:rPr>
              <a:t>е</a:t>
            </a:r>
            <a:r>
              <a:rPr sz="2600" b="1" dirty="0">
                <a:latin typeface="Times New Roman"/>
                <a:cs typeface="Times New Roman"/>
              </a:rPr>
              <a:t>д</a:t>
            </a:r>
            <a:r>
              <a:rPr sz="2600" b="1" spc="-15" dirty="0">
                <a:latin typeface="Times New Roman"/>
                <a:cs typeface="Times New Roman"/>
              </a:rPr>
              <a:t>с</a:t>
            </a:r>
            <a:r>
              <a:rPr sz="2600" b="1" spc="15" dirty="0">
                <a:latin typeface="Times New Roman"/>
                <a:cs typeface="Times New Roman"/>
              </a:rPr>
              <a:t>т</a:t>
            </a:r>
            <a:r>
              <a:rPr sz="2600" b="1" dirty="0">
                <a:latin typeface="Times New Roman"/>
                <a:cs typeface="Times New Roman"/>
              </a:rPr>
              <a:t>а</a:t>
            </a:r>
            <a:r>
              <a:rPr sz="2600" b="1" spc="-35" dirty="0">
                <a:latin typeface="Times New Roman"/>
                <a:cs typeface="Times New Roman"/>
              </a:rPr>
              <a:t>в</a:t>
            </a:r>
            <a:r>
              <a:rPr sz="2600" b="1" dirty="0">
                <a:latin typeface="Times New Roman"/>
                <a:cs typeface="Times New Roman"/>
              </a:rPr>
              <a:t>я </a:t>
            </a:r>
            <a:r>
              <a:rPr sz="2600" b="1" spc="7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пр</a:t>
            </a:r>
            <a:r>
              <a:rPr sz="2600" b="1" spc="5" dirty="0">
                <a:latin typeface="Times New Roman"/>
                <a:cs typeface="Times New Roman"/>
              </a:rPr>
              <a:t>о</a:t>
            </a:r>
            <a:r>
              <a:rPr sz="2600" b="1" spc="-20" dirty="0">
                <a:latin typeface="Times New Roman"/>
                <a:cs typeface="Times New Roman"/>
              </a:rPr>
              <a:t>е</a:t>
            </a:r>
            <a:r>
              <a:rPr sz="2600" b="1" dirty="0">
                <a:latin typeface="Times New Roman"/>
                <a:cs typeface="Times New Roman"/>
              </a:rPr>
              <a:t>к</a:t>
            </a:r>
            <a:r>
              <a:rPr sz="2600" b="1" spc="25" dirty="0">
                <a:latin typeface="Times New Roman"/>
                <a:cs typeface="Times New Roman"/>
              </a:rPr>
              <a:t>т</a:t>
            </a:r>
            <a:r>
              <a:rPr sz="2600" b="1" dirty="0">
                <a:latin typeface="Times New Roman"/>
                <a:cs typeface="Times New Roman"/>
              </a:rPr>
              <a:t>а </a:t>
            </a:r>
            <a:r>
              <a:rPr sz="2600" b="1" spc="9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на </a:t>
            </a:r>
            <a:r>
              <a:rPr sz="2600" b="1" spc="8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б</a:t>
            </a:r>
            <a:r>
              <a:rPr sz="2600" b="1" spc="-150" dirty="0">
                <a:latin typeface="Times New Roman"/>
                <a:cs typeface="Times New Roman"/>
              </a:rPr>
              <a:t>ю</a:t>
            </a:r>
            <a:r>
              <a:rPr sz="2600" b="1" dirty="0">
                <a:latin typeface="Times New Roman"/>
                <a:cs typeface="Times New Roman"/>
              </a:rPr>
              <a:t>д</a:t>
            </a:r>
            <a:r>
              <a:rPr sz="2600" b="1" spc="-40" dirty="0">
                <a:latin typeface="Times New Roman"/>
                <a:cs typeface="Times New Roman"/>
              </a:rPr>
              <a:t>ж</a:t>
            </a:r>
            <a:r>
              <a:rPr sz="2600" b="1" spc="-20" dirty="0">
                <a:latin typeface="Times New Roman"/>
                <a:cs typeface="Times New Roman"/>
              </a:rPr>
              <a:t>е</a:t>
            </a:r>
            <a:r>
              <a:rPr sz="2600" b="1" dirty="0">
                <a:latin typeface="Times New Roman"/>
                <a:cs typeface="Times New Roman"/>
              </a:rPr>
              <a:t>т </a:t>
            </a:r>
            <a:r>
              <a:rPr sz="2600" b="1" spc="80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за </a:t>
            </a:r>
            <a:r>
              <a:rPr sz="2600" b="1" dirty="0">
                <a:latin typeface="Times New Roman"/>
                <a:cs typeface="Times New Roman"/>
              </a:rPr>
              <a:t>п</a:t>
            </a:r>
            <a:r>
              <a:rPr sz="2600" b="1" spc="-45" dirty="0">
                <a:latin typeface="Times New Roman"/>
                <a:cs typeface="Times New Roman"/>
              </a:rPr>
              <a:t>у</a:t>
            </a:r>
            <a:r>
              <a:rPr sz="2600" b="1" spc="-55" dirty="0">
                <a:latin typeface="Times New Roman"/>
                <a:cs typeface="Times New Roman"/>
              </a:rPr>
              <a:t>б</a:t>
            </a:r>
            <a:r>
              <a:rPr sz="2600" b="1" dirty="0">
                <a:latin typeface="Times New Roman"/>
                <a:cs typeface="Times New Roman"/>
              </a:rPr>
              <a:t>лич</a:t>
            </a:r>
            <a:r>
              <a:rPr sz="2600" b="1" spc="-20" dirty="0">
                <a:latin typeface="Times New Roman"/>
                <a:cs typeface="Times New Roman"/>
              </a:rPr>
              <a:t>н</a:t>
            </a:r>
            <a:r>
              <a:rPr sz="2600" b="1" dirty="0">
                <a:latin typeface="Times New Roman"/>
                <a:cs typeface="Times New Roman"/>
              </a:rPr>
              <a:t>о </a:t>
            </a:r>
            <a:r>
              <a:rPr sz="2600" b="1" spc="-27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обсъ</a:t>
            </a:r>
            <a:r>
              <a:rPr sz="2600" b="1" spc="-25" dirty="0">
                <a:latin typeface="Times New Roman"/>
                <a:cs typeface="Times New Roman"/>
              </a:rPr>
              <a:t>ж</a:t>
            </a:r>
            <a:r>
              <a:rPr sz="2600" b="1" dirty="0">
                <a:latin typeface="Times New Roman"/>
                <a:cs typeface="Times New Roman"/>
              </a:rPr>
              <a:t>дане </a:t>
            </a:r>
            <a:r>
              <a:rPr sz="2600" b="1" spc="-280" dirty="0">
                <a:latin typeface="Times New Roman"/>
                <a:cs typeface="Times New Roman"/>
              </a:rPr>
              <a:t> </a:t>
            </a:r>
            <a:r>
              <a:rPr sz="2600" b="1" spc="-35" dirty="0">
                <a:latin typeface="Times New Roman"/>
                <a:cs typeface="Times New Roman"/>
              </a:rPr>
              <a:t>о</a:t>
            </a:r>
            <a:r>
              <a:rPr sz="2600" b="1" dirty="0">
                <a:latin typeface="Times New Roman"/>
                <a:cs typeface="Times New Roman"/>
              </a:rPr>
              <a:t>т </a:t>
            </a:r>
            <a:r>
              <a:rPr sz="2600" b="1" spc="-28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м</a:t>
            </a:r>
            <a:r>
              <a:rPr sz="2600" b="1" spc="25" dirty="0">
                <a:latin typeface="Times New Roman"/>
                <a:cs typeface="Times New Roman"/>
              </a:rPr>
              <a:t>е</a:t>
            </a:r>
            <a:r>
              <a:rPr sz="2600" b="1" spc="-20" dirty="0">
                <a:latin typeface="Times New Roman"/>
                <a:cs typeface="Times New Roman"/>
              </a:rPr>
              <a:t>с</a:t>
            </a:r>
            <a:r>
              <a:rPr sz="2600" b="1" dirty="0">
                <a:latin typeface="Times New Roman"/>
                <a:cs typeface="Times New Roman"/>
              </a:rPr>
              <a:t>т</a:t>
            </a:r>
            <a:r>
              <a:rPr sz="2600" b="1" spc="-10" dirty="0">
                <a:latin typeface="Times New Roman"/>
                <a:cs typeface="Times New Roman"/>
              </a:rPr>
              <a:t>н</a:t>
            </a:r>
            <a:r>
              <a:rPr sz="2600" b="1" spc="-70" dirty="0">
                <a:latin typeface="Times New Roman"/>
                <a:cs typeface="Times New Roman"/>
              </a:rPr>
              <a:t>а</a:t>
            </a:r>
            <a:r>
              <a:rPr sz="2600" b="1" spc="25" dirty="0">
                <a:latin typeface="Times New Roman"/>
                <a:cs typeface="Times New Roman"/>
              </a:rPr>
              <a:t>т</a:t>
            </a:r>
            <a:r>
              <a:rPr sz="2600" b="1" dirty="0">
                <a:latin typeface="Times New Roman"/>
                <a:cs typeface="Times New Roman"/>
              </a:rPr>
              <a:t>а </a:t>
            </a:r>
            <a:r>
              <a:rPr sz="2600" b="1" spc="-27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о</a:t>
            </a:r>
            <a:r>
              <a:rPr sz="2600" b="1" spc="5" dirty="0">
                <a:latin typeface="Times New Roman"/>
                <a:cs typeface="Times New Roman"/>
              </a:rPr>
              <a:t>б</a:t>
            </a:r>
            <a:r>
              <a:rPr sz="2600" b="1" spc="-20" dirty="0">
                <a:latin typeface="Times New Roman"/>
                <a:cs typeface="Times New Roman"/>
              </a:rPr>
              <a:t>щ</a:t>
            </a:r>
            <a:r>
              <a:rPr sz="2600" b="1" dirty="0">
                <a:latin typeface="Times New Roman"/>
                <a:cs typeface="Times New Roman"/>
              </a:rPr>
              <a:t>но</a:t>
            </a:r>
            <a:r>
              <a:rPr sz="2600" b="1" spc="-15" dirty="0">
                <a:latin typeface="Times New Roman"/>
                <a:cs typeface="Times New Roman"/>
              </a:rPr>
              <a:t>с</a:t>
            </a:r>
            <a:r>
              <a:rPr sz="2600" b="1" dirty="0">
                <a:latin typeface="Times New Roman"/>
                <a:cs typeface="Times New Roman"/>
              </a:rPr>
              <a:t>т </a:t>
            </a:r>
            <a:r>
              <a:rPr sz="2600" b="1" spc="-26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в </a:t>
            </a:r>
            <a:r>
              <a:rPr sz="2600" b="1" spc="-275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р</a:t>
            </a:r>
            <a:r>
              <a:rPr sz="2600" b="1" dirty="0">
                <a:latin typeface="Times New Roman"/>
                <a:cs typeface="Times New Roman"/>
              </a:rPr>
              <a:t>амк</a:t>
            </a:r>
            <a:r>
              <a:rPr sz="2600" b="1" spc="-10" dirty="0">
                <a:latin typeface="Times New Roman"/>
                <a:cs typeface="Times New Roman"/>
              </a:rPr>
              <a:t>и</a:t>
            </a:r>
            <a:r>
              <a:rPr sz="2600" b="1" dirty="0">
                <a:latin typeface="Times New Roman"/>
                <a:cs typeface="Times New Roman"/>
              </a:rPr>
              <a:t>те </a:t>
            </a:r>
            <a:r>
              <a:rPr sz="2600" b="1" spc="-270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на </a:t>
            </a:r>
            <a:r>
              <a:rPr sz="2600" b="1" dirty="0">
                <a:latin typeface="Times New Roman"/>
                <a:cs typeface="Times New Roman"/>
              </a:rPr>
              <a:t>сро</a:t>
            </a:r>
            <a:r>
              <a:rPr sz="2600" b="1" spc="-45" dirty="0">
                <a:latin typeface="Times New Roman"/>
                <a:cs typeface="Times New Roman"/>
              </a:rPr>
              <a:t>к</a:t>
            </a:r>
            <a:r>
              <a:rPr sz="2600" b="1" dirty="0">
                <a:latin typeface="Times New Roman"/>
                <a:cs typeface="Times New Roman"/>
              </a:rPr>
              <a:t>а  </a:t>
            </a:r>
            <a:r>
              <a:rPr sz="2600" b="1" spc="105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п</a:t>
            </a:r>
            <a:r>
              <a:rPr sz="2600" b="1" dirty="0">
                <a:latin typeface="Times New Roman"/>
                <a:cs typeface="Times New Roman"/>
              </a:rPr>
              <a:t>о  </a:t>
            </a:r>
            <a:r>
              <a:rPr sz="2600" b="1" spc="95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ч</a:t>
            </a:r>
            <a:r>
              <a:rPr sz="2600" b="1" dirty="0">
                <a:latin typeface="Times New Roman"/>
                <a:cs typeface="Times New Roman"/>
              </a:rPr>
              <a:t>л.  </a:t>
            </a:r>
            <a:r>
              <a:rPr sz="2600" b="1" spc="95" dirty="0">
                <a:latin typeface="Times New Roman"/>
                <a:cs typeface="Times New Roman"/>
              </a:rPr>
              <a:t> </a:t>
            </a:r>
            <a:r>
              <a:rPr sz="2600" b="1" spc="-10" dirty="0">
                <a:latin typeface="Times New Roman"/>
                <a:cs typeface="Times New Roman"/>
              </a:rPr>
              <a:t>8</a:t>
            </a:r>
            <a:r>
              <a:rPr sz="2600" b="1" dirty="0">
                <a:latin typeface="Times New Roman"/>
                <a:cs typeface="Times New Roman"/>
              </a:rPr>
              <a:t>4  </a:t>
            </a:r>
            <a:r>
              <a:rPr sz="2600" b="1" spc="95" dirty="0">
                <a:latin typeface="Times New Roman"/>
                <a:cs typeface="Times New Roman"/>
              </a:rPr>
              <a:t> </a:t>
            </a:r>
            <a:r>
              <a:rPr sz="2600" b="1" spc="30" dirty="0">
                <a:latin typeface="Times New Roman"/>
                <a:cs typeface="Times New Roman"/>
              </a:rPr>
              <a:t>а</a:t>
            </a:r>
            <a:r>
              <a:rPr sz="2600" b="1" spc="5" dirty="0">
                <a:latin typeface="Times New Roman"/>
                <a:cs typeface="Times New Roman"/>
              </a:rPr>
              <a:t>л</a:t>
            </a:r>
            <a:r>
              <a:rPr sz="2600" b="1" dirty="0">
                <a:latin typeface="Times New Roman"/>
                <a:cs typeface="Times New Roman"/>
              </a:rPr>
              <a:t>.  </a:t>
            </a:r>
            <a:r>
              <a:rPr sz="2600" b="1" spc="85" dirty="0">
                <a:latin typeface="Times New Roman"/>
                <a:cs typeface="Times New Roman"/>
              </a:rPr>
              <a:t> </a:t>
            </a:r>
            <a:r>
              <a:rPr sz="2600" b="1" spc="5" dirty="0">
                <a:latin typeface="Times New Roman"/>
                <a:cs typeface="Times New Roman"/>
              </a:rPr>
              <a:t>4</a:t>
            </a:r>
            <a:r>
              <a:rPr sz="2600" b="1" dirty="0">
                <a:latin typeface="Times New Roman"/>
                <a:cs typeface="Times New Roman"/>
              </a:rPr>
              <a:t>,  </a:t>
            </a:r>
            <a:r>
              <a:rPr sz="2600" b="1" spc="85" dirty="0">
                <a:latin typeface="Times New Roman"/>
                <a:cs typeface="Times New Roman"/>
              </a:rPr>
              <a:t> </a:t>
            </a:r>
            <a:r>
              <a:rPr sz="2600" b="1" spc="-40" dirty="0">
                <a:latin typeface="Times New Roman"/>
                <a:cs typeface="Times New Roman"/>
              </a:rPr>
              <a:t>к</a:t>
            </a:r>
            <a:r>
              <a:rPr sz="2600" b="1" spc="-70" dirty="0">
                <a:latin typeface="Times New Roman"/>
                <a:cs typeface="Times New Roman"/>
              </a:rPr>
              <a:t>а</a:t>
            </a:r>
            <a:r>
              <a:rPr sz="2600" b="1" spc="-45" dirty="0">
                <a:latin typeface="Times New Roman"/>
                <a:cs typeface="Times New Roman"/>
              </a:rPr>
              <a:t>т</a:t>
            </a:r>
            <a:r>
              <a:rPr sz="2600" b="1" dirty="0">
                <a:latin typeface="Times New Roman"/>
                <a:cs typeface="Times New Roman"/>
              </a:rPr>
              <a:t>о  </a:t>
            </a:r>
            <a:r>
              <a:rPr sz="2600" b="1" spc="9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оп</a:t>
            </a:r>
            <a:r>
              <a:rPr sz="2600" b="1" spc="-75" dirty="0">
                <a:latin typeface="Times New Roman"/>
                <a:cs typeface="Times New Roman"/>
              </a:rPr>
              <a:t>о</a:t>
            </a:r>
            <a:r>
              <a:rPr sz="2600" b="1" dirty="0">
                <a:latin typeface="Times New Roman"/>
                <a:cs typeface="Times New Roman"/>
              </a:rPr>
              <a:t>в</a:t>
            </a:r>
            <a:r>
              <a:rPr sz="2600" b="1" spc="25" dirty="0">
                <a:latin typeface="Times New Roman"/>
                <a:cs typeface="Times New Roman"/>
              </a:rPr>
              <a:t>е</a:t>
            </a:r>
            <a:r>
              <a:rPr sz="2600" b="1" spc="-20" dirty="0">
                <a:latin typeface="Times New Roman"/>
                <a:cs typeface="Times New Roman"/>
              </a:rPr>
              <a:t>с</a:t>
            </a:r>
            <a:r>
              <a:rPr sz="2600" b="1" spc="-35" dirty="0">
                <a:latin typeface="Times New Roman"/>
                <a:cs typeface="Times New Roman"/>
              </a:rPr>
              <a:t>т</a:t>
            </a:r>
            <a:r>
              <a:rPr sz="2600" b="1" dirty="0">
                <a:latin typeface="Times New Roman"/>
                <a:cs typeface="Times New Roman"/>
              </a:rPr>
              <a:t>ява  </a:t>
            </a:r>
            <a:r>
              <a:rPr sz="2600" b="1" spc="9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д</a:t>
            </a:r>
            <a:r>
              <a:rPr sz="2600" b="1" spc="-80" dirty="0">
                <a:latin typeface="Times New Roman"/>
                <a:cs typeface="Times New Roman"/>
              </a:rPr>
              <a:t>а</a:t>
            </a:r>
            <a:r>
              <a:rPr sz="2600" b="1" spc="35" dirty="0">
                <a:latin typeface="Times New Roman"/>
                <a:cs typeface="Times New Roman"/>
              </a:rPr>
              <a:t>т</a:t>
            </a:r>
            <a:r>
              <a:rPr sz="2600" b="1" spc="-80" dirty="0">
                <a:latin typeface="Times New Roman"/>
                <a:cs typeface="Times New Roman"/>
              </a:rPr>
              <a:t>а</a:t>
            </a:r>
            <a:r>
              <a:rPr sz="2600" b="1" spc="25" dirty="0">
                <a:latin typeface="Times New Roman"/>
                <a:cs typeface="Times New Roman"/>
              </a:rPr>
              <a:t>т</a:t>
            </a:r>
            <a:r>
              <a:rPr sz="2600" b="1" dirty="0">
                <a:latin typeface="Times New Roman"/>
                <a:cs typeface="Times New Roman"/>
              </a:rPr>
              <a:t>а  </a:t>
            </a:r>
            <a:r>
              <a:rPr sz="2600" b="1" spc="10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на обсъ</a:t>
            </a:r>
            <a:r>
              <a:rPr sz="2600" b="1" spc="-15" dirty="0">
                <a:latin typeface="Times New Roman"/>
                <a:cs typeface="Times New Roman"/>
              </a:rPr>
              <a:t>ж</a:t>
            </a:r>
            <a:r>
              <a:rPr sz="2600" b="1" dirty="0">
                <a:latin typeface="Times New Roman"/>
                <a:cs typeface="Times New Roman"/>
              </a:rPr>
              <a:t>д</a:t>
            </a:r>
            <a:r>
              <a:rPr sz="2600" b="1" spc="5" dirty="0">
                <a:latin typeface="Times New Roman"/>
                <a:cs typeface="Times New Roman"/>
              </a:rPr>
              <a:t>а</a:t>
            </a:r>
            <a:r>
              <a:rPr sz="2600" b="1" spc="-15" dirty="0">
                <a:latin typeface="Times New Roman"/>
                <a:cs typeface="Times New Roman"/>
              </a:rPr>
              <a:t>н</a:t>
            </a:r>
            <a:r>
              <a:rPr sz="2600" b="1" dirty="0">
                <a:latin typeface="Times New Roman"/>
                <a:cs typeface="Times New Roman"/>
              </a:rPr>
              <a:t>е</a:t>
            </a:r>
            <a:r>
              <a:rPr sz="2600" b="1" spc="-35" dirty="0">
                <a:latin typeface="Times New Roman"/>
                <a:cs typeface="Times New Roman"/>
              </a:rPr>
              <a:t>т</a:t>
            </a:r>
            <a:r>
              <a:rPr sz="2600" b="1" dirty="0">
                <a:latin typeface="Times New Roman"/>
                <a:cs typeface="Times New Roman"/>
              </a:rPr>
              <a:t>о</a:t>
            </a:r>
            <a:r>
              <a:rPr sz="2600" b="1" spc="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на</a:t>
            </a:r>
            <a:r>
              <a:rPr sz="2600" b="1" spc="5" dirty="0">
                <a:latin typeface="Times New Roman"/>
                <a:cs typeface="Times New Roman"/>
              </a:rPr>
              <a:t>й</a:t>
            </a:r>
            <a:r>
              <a:rPr sz="2600" b="1" spc="-20" dirty="0">
                <a:latin typeface="Times New Roman"/>
                <a:cs typeface="Times New Roman"/>
              </a:rPr>
              <a:t>-</a:t>
            </a:r>
            <a:r>
              <a:rPr sz="2600" b="1" spc="-25" dirty="0">
                <a:latin typeface="Times New Roman"/>
                <a:cs typeface="Times New Roman"/>
              </a:rPr>
              <a:t>м</a:t>
            </a:r>
            <a:r>
              <a:rPr sz="2600" b="1" spc="25" dirty="0">
                <a:latin typeface="Times New Roman"/>
                <a:cs typeface="Times New Roman"/>
              </a:rPr>
              <a:t>а</a:t>
            </a:r>
            <a:r>
              <a:rPr sz="2600" b="1" dirty="0">
                <a:latin typeface="Times New Roman"/>
                <a:cs typeface="Times New Roman"/>
              </a:rPr>
              <a:t>л</a:t>
            </a:r>
            <a:r>
              <a:rPr sz="2600" b="1" spc="-35" dirty="0">
                <a:latin typeface="Times New Roman"/>
                <a:cs typeface="Times New Roman"/>
              </a:rPr>
              <a:t>к</a:t>
            </a:r>
            <a:r>
              <a:rPr sz="2600" b="1" dirty="0">
                <a:latin typeface="Times New Roman"/>
                <a:cs typeface="Times New Roman"/>
              </a:rPr>
              <a:t>о</a:t>
            </a:r>
            <a:r>
              <a:rPr sz="2600" b="1" spc="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7 д</a:t>
            </a:r>
            <a:r>
              <a:rPr sz="2600" b="1" spc="-15" dirty="0">
                <a:latin typeface="Times New Roman"/>
                <a:cs typeface="Times New Roman"/>
              </a:rPr>
              <a:t>н</a:t>
            </a:r>
            <a:r>
              <a:rPr sz="2600" b="1" dirty="0">
                <a:latin typeface="Times New Roman"/>
                <a:cs typeface="Times New Roman"/>
              </a:rPr>
              <a:t>и</a:t>
            </a:r>
            <a:r>
              <a:rPr sz="2600" b="1" spc="1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пр</a:t>
            </a:r>
            <a:r>
              <a:rPr sz="2600" b="1" spc="-40" dirty="0">
                <a:latin typeface="Times New Roman"/>
                <a:cs typeface="Times New Roman"/>
              </a:rPr>
              <a:t>е</a:t>
            </a:r>
            <a:r>
              <a:rPr sz="2600" b="1" dirty="0">
                <a:latin typeface="Times New Roman"/>
                <a:cs typeface="Times New Roman"/>
              </a:rPr>
              <a:t>д</a:t>
            </a:r>
            <a:r>
              <a:rPr sz="2600" b="1" spc="-15" dirty="0">
                <a:latin typeface="Times New Roman"/>
                <a:cs typeface="Times New Roman"/>
              </a:rPr>
              <a:t>в</a:t>
            </a:r>
            <a:r>
              <a:rPr sz="2600" b="1" dirty="0">
                <a:latin typeface="Times New Roman"/>
                <a:cs typeface="Times New Roman"/>
              </a:rPr>
              <a:t>арител</a:t>
            </a:r>
            <a:r>
              <a:rPr sz="2600" b="1" spc="-15" dirty="0">
                <a:latin typeface="Times New Roman"/>
                <a:cs typeface="Times New Roman"/>
              </a:rPr>
              <a:t>н</a:t>
            </a:r>
            <a:r>
              <a:rPr sz="2600" b="1" dirty="0">
                <a:latin typeface="Times New Roman"/>
                <a:cs typeface="Times New Roman"/>
              </a:rPr>
              <a:t>о</a:t>
            </a:r>
            <a:r>
              <a:rPr sz="2600" b="1" spc="20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н</a:t>
            </a:r>
            <a:r>
              <a:rPr sz="2600" b="1" dirty="0">
                <a:latin typeface="Times New Roman"/>
                <a:cs typeface="Times New Roman"/>
              </a:rPr>
              <a:t>а</a:t>
            </a:r>
            <a:r>
              <a:rPr sz="2600" b="1" spc="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интерн</a:t>
            </a:r>
            <a:r>
              <a:rPr sz="2600" b="1" spc="-15" dirty="0">
                <a:latin typeface="Times New Roman"/>
                <a:cs typeface="Times New Roman"/>
              </a:rPr>
              <a:t>е</a:t>
            </a:r>
            <a:r>
              <a:rPr sz="2600" b="1" dirty="0">
                <a:latin typeface="Times New Roman"/>
                <a:cs typeface="Times New Roman"/>
              </a:rPr>
              <a:t>т с</a:t>
            </a:r>
            <a:r>
              <a:rPr sz="2600" b="1" spc="30" dirty="0">
                <a:latin typeface="Times New Roman"/>
                <a:cs typeface="Times New Roman"/>
              </a:rPr>
              <a:t>т</a:t>
            </a:r>
            <a:r>
              <a:rPr sz="2600" b="1" spc="-10" dirty="0">
                <a:latin typeface="Times New Roman"/>
                <a:cs typeface="Times New Roman"/>
              </a:rPr>
              <a:t>р</a:t>
            </a:r>
            <a:r>
              <a:rPr sz="2600" b="1" dirty="0">
                <a:latin typeface="Times New Roman"/>
                <a:cs typeface="Times New Roman"/>
              </a:rPr>
              <a:t>аниц</a:t>
            </a:r>
            <a:r>
              <a:rPr sz="2600" b="1" spc="-75" dirty="0">
                <a:latin typeface="Times New Roman"/>
                <a:cs typeface="Times New Roman"/>
              </a:rPr>
              <a:t>а</a:t>
            </a:r>
            <a:r>
              <a:rPr sz="2600" b="1" spc="15" dirty="0">
                <a:latin typeface="Times New Roman"/>
                <a:cs typeface="Times New Roman"/>
              </a:rPr>
              <a:t>т</a:t>
            </a:r>
            <a:r>
              <a:rPr sz="2600" b="1" dirty="0">
                <a:latin typeface="Times New Roman"/>
                <a:cs typeface="Times New Roman"/>
              </a:rPr>
              <a:t>а</a:t>
            </a:r>
            <a:r>
              <a:rPr sz="2600" b="1" spc="10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на</a:t>
            </a:r>
            <a:r>
              <a:rPr sz="2600" b="1" spc="10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общ</a:t>
            </a:r>
            <a:r>
              <a:rPr sz="2600" b="1" spc="-15" dirty="0">
                <a:latin typeface="Times New Roman"/>
                <a:cs typeface="Times New Roman"/>
              </a:rPr>
              <a:t>и</a:t>
            </a:r>
            <a:r>
              <a:rPr sz="2600" b="1" dirty="0">
                <a:latin typeface="Times New Roman"/>
                <a:cs typeface="Times New Roman"/>
              </a:rPr>
              <a:t>н</a:t>
            </a:r>
            <a:r>
              <a:rPr sz="2600" b="1" spc="-70" dirty="0">
                <a:latin typeface="Times New Roman"/>
                <a:cs typeface="Times New Roman"/>
              </a:rPr>
              <a:t>а</a:t>
            </a:r>
            <a:r>
              <a:rPr sz="2600" b="1" spc="25" dirty="0">
                <a:latin typeface="Times New Roman"/>
                <a:cs typeface="Times New Roman"/>
              </a:rPr>
              <a:t>т</a:t>
            </a:r>
            <a:r>
              <a:rPr sz="2600" b="1" dirty="0">
                <a:latin typeface="Times New Roman"/>
                <a:cs typeface="Times New Roman"/>
              </a:rPr>
              <a:t>а</a:t>
            </a:r>
            <a:r>
              <a:rPr sz="2600" b="1" spc="10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и</a:t>
            </a:r>
            <a:r>
              <a:rPr sz="2600" b="1" spc="9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в</a:t>
            </a:r>
            <a:r>
              <a:rPr sz="2600" b="1" spc="90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м</a:t>
            </a:r>
            <a:r>
              <a:rPr sz="2600" b="1" spc="25" dirty="0">
                <a:latin typeface="Times New Roman"/>
                <a:cs typeface="Times New Roman"/>
              </a:rPr>
              <a:t>е</a:t>
            </a:r>
            <a:r>
              <a:rPr sz="2600" b="1" dirty="0">
                <a:latin typeface="Times New Roman"/>
                <a:cs typeface="Times New Roman"/>
              </a:rPr>
              <a:t>стн</a:t>
            </a:r>
            <a:r>
              <a:rPr sz="2600" b="1" spc="-15" dirty="0">
                <a:latin typeface="Times New Roman"/>
                <a:cs typeface="Times New Roman"/>
              </a:rPr>
              <a:t>и</a:t>
            </a:r>
            <a:r>
              <a:rPr sz="2600" b="1" dirty="0">
                <a:latin typeface="Times New Roman"/>
                <a:cs typeface="Times New Roman"/>
              </a:rPr>
              <a:t>те</a:t>
            </a:r>
            <a:r>
              <a:rPr sz="2600" b="1" spc="100" dirty="0">
                <a:latin typeface="Times New Roman"/>
                <a:cs typeface="Times New Roman"/>
              </a:rPr>
              <a:t> </a:t>
            </a:r>
            <a:r>
              <a:rPr sz="2600" b="1" spc="-20" dirty="0">
                <a:latin typeface="Times New Roman"/>
                <a:cs typeface="Times New Roman"/>
              </a:rPr>
              <a:t>с</a:t>
            </a:r>
            <a:r>
              <a:rPr sz="2600" b="1" dirty="0">
                <a:latin typeface="Times New Roman"/>
                <a:cs typeface="Times New Roman"/>
              </a:rPr>
              <a:t>р</a:t>
            </a:r>
            <a:r>
              <a:rPr sz="2600" b="1" spc="-40" dirty="0">
                <a:latin typeface="Times New Roman"/>
                <a:cs typeface="Times New Roman"/>
              </a:rPr>
              <a:t>е</a:t>
            </a:r>
            <a:r>
              <a:rPr sz="2600" b="1" dirty="0">
                <a:latin typeface="Times New Roman"/>
                <a:cs typeface="Times New Roman"/>
              </a:rPr>
              <a:t>д</a:t>
            </a:r>
            <a:r>
              <a:rPr sz="2600" b="1" spc="-15" dirty="0">
                <a:latin typeface="Times New Roman"/>
                <a:cs typeface="Times New Roman"/>
              </a:rPr>
              <a:t>с</a:t>
            </a:r>
            <a:r>
              <a:rPr sz="2600" b="1" dirty="0">
                <a:latin typeface="Times New Roman"/>
                <a:cs typeface="Times New Roman"/>
              </a:rPr>
              <a:t>т</a:t>
            </a:r>
            <a:r>
              <a:rPr sz="2600" b="1" spc="-10" dirty="0">
                <a:latin typeface="Times New Roman"/>
                <a:cs typeface="Times New Roman"/>
              </a:rPr>
              <a:t>в</a:t>
            </a:r>
            <a:r>
              <a:rPr sz="2600" b="1" dirty="0">
                <a:latin typeface="Times New Roman"/>
                <a:cs typeface="Times New Roman"/>
              </a:rPr>
              <a:t>а</a:t>
            </a:r>
            <a:r>
              <a:rPr sz="2600" b="1" spc="100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з</a:t>
            </a:r>
            <a:r>
              <a:rPr sz="2600" b="1" dirty="0">
                <a:latin typeface="Times New Roman"/>
                <a:cs typeface="Times New Roman"/>
              </a:rPr>
              <a:t>а</a:t>
            </a:r>
            <a:r>
              <a:rPr sz="2600" b="1" spc="85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м</a:t>
            </a:r>
            <a:r>
              <a:rPr sz="2600" b="1" dirty="0">
                <a:latin typeface="Times New Roman"/>
                <a:cs typeface="Times New Roman"/>
              </a:rPr>
              <a:t>а</a:t>
            </a:r>
            <a:r>
              <a:rPr sz="2600" b="1" spc="-15" dirty="0">
                <a:latin typeface="Times New Roman"/>
                <a:cs typeface="Times New Roman"/>
              </a:rPr>
              <a:t>с</a:t>
            </a:r>
            <a:r>
              <a:rPr sz="2600" b="1" spc="-65" dirty="0">
                <a:latin typeface="Times New Roman"/>
                <a:cs typeface="Times New Roman"/>
              </a:rPr>
              <a:t>о</a:t>
            </a:r>
            <a:r>
              <a:rPr sz="2600" b="1" spc="-30" dirty="0">
                <a:latin typeface="Times New Roman"/>
                <a:cs typeface="Times New Roman"/>
              </a:rPr>
              <a:t>в</a:t>
            </a:r>
            <a:r>
              <a:rPr sz="2600" b="1" dirty="0">
                <a:latin typeface="Times New Roman"/>
                <a:cs typeface="Times New Roman"/>
              </a:rPr>
              <a:t>о осв</a:t>
            </a:r>
            <a:r>
              <a:rPr sz="2600" b="1" spc="-45" dirty="0">
                <a:latin typeface="Times New Roman"/>
                <a:cs typeface="Times New Roman"/>
              </a:rPr>
              <a:t>е</a:t>
            </a:r>
            <a:r>
              <a:rPr sz="2600" b="1" dirty="0">
                <a:latin typeface="Times New Roman"/>
                <a:cs typeface="Times New Roman"/>
              </a:rPr>
              <a:t>д</a:t>
            </a:r>
            <a:r>
              <a:rPr sz="2600" b="1" spc="-45" dirty="0">
                <a:latin typeface="Times New Roman"/>
                <a:cs typeface="Times New Roman"/>
              </a:rPr>
              <a:t>о</a:t>
            </a:r>
            <a:r>
              <a:rPr sz="2600" b="1" dirty="0">
                <a:latin typeface="Times New Roman"/>
                <a:cs typeface="Times New Roman"/>
              </a:rPr>
              <a:t>мя</a:t>
            </a:r>
            <a:r>
              <a:rPr sz="2600" b="1" spc="-10" dirty="0">
                <a:latin typeface="Times New Roman"/>
                <a:cs typeface="Times New Roman"/>
              </a:rPr>
              <a:t>в</a:t>
            </a:r>
            <a:r>
              <a:rPr sz="2600" b="1" dirty="0">
                <a:latin typeface="Times New Roman"/>
                <a:cs typeface="Times New Roman"/>
              </a:rPr>
              <a:t>ан</a:t>
            </a:r>
            <a:r>
              <a:rPr sz="2600" b="1" spc="-5" dirty="0">
                <a:latin typeface="Times New Roman"/>
                <a:cs typeface="Times New Roman"/>
              </a:rPr>
              <a:t>е</a:t>
            </a:r>
            <a:r>
              <a:rPr sz="2600" b="1" dirty="0">
                <a:latin typeface="Times New Roman"/>
                <a:cs typeface="Times New Roman"/>
              </a:rPr>
              <a:t>.</a:t>
            </a:r>
            <a:endParaRPr sz="26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80000"/>
              </a:lnSpc>
            </a:pPr>
            <a:r>
              <a:rPr sz="2600" b="1" dirty="0">
                <a:latin typeface="Times New Roman"/>
                <a:cs typeface="Times New Roman"/>
              </a:rPr>
              <a:t>П</a:t>
            </a:r>
            <a:r>
              <a:rPr sz="2600" b="1" spc="-40" dirty="0">
                <a:latin typeface="Times New Roman"/>
                <a:cs typeface="Times New Roman"/>
              </a:rPr>
              <a:t>у</a:t>
            </a:r>
            <a:r>
              <a:rPr sz="2600" b="1" spc="-55" dirty="0">
                <a:latin typeface="Times New Roman"/>
                <a:cs typeface="Times New Roman"/>
              </a:rPr>
              <a:t>б</a:t>
            </a:r>
            <a:r>
              <a:rPr sz="2600" b="1" dirty="0">
                <a:latin typeface="Times New Roman"/>
                <a:cs typeface="Times New Roman"/>
              </a:rPr>
              <a:t>лич</a:t>
            </a:r>
            <a:r>
              <a:rPr sz="2600" b="1" spc="-15" dirty="0">
                <a:latin typeface="Times New Roman"/>
                <a:cs typeface="Times New Roman"/>
              </a:rPr>
              <a:t>н</a:t>
            </a:r>
            <a:r>
              <a:rPr sz="2600" b="1" spc="-45" dirty="0">
                <a:latin typeface="Times New Roman"/>
                <a:cs typeface="Times New Roman"/>
              </a:rPr>
              <a:t>о</a:t>
            </a:r>
            <a:r>
              <a:rPr sz="2600" b="1" spc="-35" dirty="0">
                <a:latin typeface="Times New Roman"/>
                <a:cs typeface="Times New Roman"/>
              </a:rPr>
              <a:t>т</a:t>
            </a:r>
            <a:r>
              <a:rPr sz="2600" b="1" dirty="0">
                <a:latin typeface="Times New Roman"/>
                <a:cs typeface="Times New Roman"/>
              </a:rPr>
              <a:t>о</a:t>
            </a:r>
            <a:r>
              <a:rPr sz="2600" b="1" spc="229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о</a:t>
            </a:r>
            <a:r>
              <a:rPr sz="2600" b="1" spc="10" dirty="0">
                <a:latin typeface="Times New Roman"/>
                <a:cs typeface="Times New Roman"/>
              </a:rPr>
              <a:t>б</a:t>
            </a:r>
            <a:r>
              <a:rPr sz="2600" b="1" spc="-20" dirty="0">
                <a:latin typeface="Times New Roman"/>
                <a:cs typeface="Times New Roman"/>
              </a:rPr>
              <a:t>с</a:t>
            </a:r>
            <a:r>
              <a:rPr sz="2600" b="1" dirty="0">
                <a:latin typeface="Times New Roman"/>
                <a:cs typeface="Times New Roman"/>
              </a:rPr>
              <a:t>ъ</a:t>
            </a:r>
            <a:r>
              <a:rPr sz="2600" b="1" spc="-15" dirty="0">
                <a:latin typeface="Times New Roman"/>
                <a:cs typeface="Times New Roman"/>
              </a:rPr>
              <a:t>жд</a:t>
            </a:r>
            <a:r>
              <a:rPr sz="2600" b="1" dirty="0">
                <a:latin typeface="Times New Roman"/>
                <a:cs typeface="Times New Roman"/>
              </a:rPr>
              <a:t>ане</a:t>
            </a:r>
            <a:r>
              <a:rPr sz="2600" b="1" spc="240" dirty="0">
                <a:latin typeface="Times New Roman"/>
                <a:cs typeface="Times New Roman"/>
              </a:rPr>
              <a:t> </a:t>
            </a:r>
            <a:r>
              <a:rPr sz="2600" b="1" spc="30" dirty="0">
                <a:latin typeface="Times New Roman"/>
                <a:cs typeface="Times New Roman"/>
              </a:rPr>
              <a:t>с</a:t>
            </a:r>
            <a:r>
              <a:rPr sz="2600" b="1" dirty="0">
                <a:latin typeface="Times New Roman"/>
                <a:cs typeface="Times New Roman"/>
              </a:rPr>
              <a:t>е</a:t>
            </a:r>
            <a:r>
              <a:rPr sz="2600" b="1" spc="229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пр</a:t>
            </a:r>
            <a:r>
              <a:rPr sz="2600" b="1" spc="-75" dirty="0">
                <a:latin typeface="Times New Roman"/>
                <a:cs typeface="Times New Roman"/>
              </a:rPr>
              <a:t>о</a:t>
            </a:r>
            <a:r>
              <a:rPr sz="2600" b="1" dirty="0">
                <a:latin typeface="Times New Roman"/>
                <a:cs typeface="Times New Roman"/>
              </a:rPr>
              <a:t>ве</a:t>
            </a:r>
            <a:r>
              <a:rPr sz="2600" b="1" spc="-15" dirty="0">
                <a:latin typeface="Times New Roman"/>
                <a:cs typeface="Times New Roman"/>
              </a:rPr>
              <a:t>жд</a:t>
            </a:r>
            <a:r>
              <a:rPr sz="2600" b="1" dirty="0">
                <a:latin typeface="Times New Roman"/>
                <a:cs typeface="Times New Roman"/>
              </a:rPr>
              <a:t>а</a:t>
            </a:r>
            <a:r>
              <a:rPr sz="2600" b="1" spc="24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по</a:t>
            </a:r>
            <a:r>
              <a:rPr sz="2600" b="1" spc="24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р</a:t>
            </a:r>
            <a:r>
              <a:rPr sz="2600" b="1" spc="-40" dirty="0">
                <a:latin typeface="Times New Roman"/>
                <a:cs typeface="Times New Roman"/>
              </a:rPr>
              <a:t>е</a:t>
            </a:r>
            <a:r>
              <a:rPr sz="2600" b="1" dirty="0">
                <a:latin typeface="Times New Roman"/>
                <a:cs typeface="Times New Roman"/>
              </a:rPr>
              <a:t>д,</a:t>
            </a:r>
            <a:r>
              <a:rPr sz="2600" b="1" spc="23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оп</a:t>
            </a:r>
            <a:r>
              <a:rPr sz="2600" b="1" spc="5" dirty="0">
                <a:latin typeface="Times New Roman"/>
                <a:cs typeface="Times New Roman"/>
              </a:rPr>
              <a:t>р</a:t>
            </a:r>
            <a:r>
              <a:rPr sz="2600" b="1" spc="-55" dirty="0">
                <a:latin typeface="Times New Roman"/>
                <a:cs typeface="Times New Roman"/>
              </a:rPr>
              <a:t>е</a:t>
            </a:r>
            <a:r>
              <a:rPr sz="2600" b="1" spc="-15" dirty="0">
                <a:latin typeface="Times New Roman"/>
                <a:cs typeface="Times New Roman"/>
              </a:rPr>
              <a:t>д</a:t>
            </a:r>
            <a:r>
              <a:rPr sz="2600" b="1" dirty="0">
                <a:latin typeface="Times New Roman"/>
                <a:cs typeface="Times New Roman"/>
              </a:rPr>
              <a:t>елен</a:t>
            </a:r>
            <a:r>
              <a:rPr sz="2600" b="1" spc="235" dirty="0">
                <a:latin typeface="Times New Roman"/>
                <a:cs typeface="Times New Roman"/>
              </a:rPr>
              <a:t> </a:t>
            </a:r>
            <a:r>
              <a:rPr sz="2600" b="1" spc="-30" dirty="0">
                <a:latin typeface="Times New Roman"/>
                <a:cs typeface="Times New Roman"/>
              </a:rPr>
              <a:t>от </a:t>
            </a:r>
            <a:r>
              <a:rPr sz="2600" b="1" dirty="0">
                <a:latin typeface="Times New Roman"/>
                <a:cs typeface="Times New Roman"/>
              </a:rPr>
              <a:t>о</a:t>
            </a:r>
            <a:r>
              <a:rPr sz="2600" b="1" spc="10" dirty="0">
                <a:latin typeface="Times New Roman"/>
                <a:cs typeface="Times New Roman"/>
              </a:rPr>
              <a:t>б</a:t>
            </a:r>
            <a:r>
              <a:rPr sz="2600" b="1" dirty="0">
                <a:latin typeface="Times New Roman"/>
                <a:cs typeface="Times New Roman"/>
              </a:rPr>
              <a:t>щинск</a:t>
            </a:r>
            <a:r>
              <a:rPr sz="2600" b="1" spc="-20" dirty="0">
                <a:latin typeface="Times New Roman"/>
                <a:cs typeface="Times New Roman"/>
              </a:rPr>
              <a:t>и</a:t>
            </a:r>
            <a:r>
              <a:rPr sz="2600" b="1" dirty="0">
                <a:latin typeface="Times New Roman"/>
                <a:cs typeface="Times New Roman"/>
              </a:rPr>
              <a:t>я   </a:t>
            </a:r>
            <a:r>
              <a:rPr sz="2600" b="1" spc="-13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съв</a:t>
            </a:r>
            <a:r>
              <a:rPr sz="2600" b="1" spc="-20" dirty="0">
                <a:latin typeface="Times New Roman"/>
                <a:cs typeface="Times New Roman"/>
              </a:rPr>
              <a:t>е</a:t>
            </a:r>
            <a:r>
              <a:rPr sz="2600" b="1" spc="-190" dirty="0">
                <a:latin typeface="Times New Roman"/>
                <a:cs typeface="Times New Roman"/>
              </a:rPr>
              <a:t>т</a:t>
            </a:r>
            <a:r>
              <a:rPr sz="2600" b="1" dirty="0">
                <a:latin typeface="Times New Roman"/>
                <a:cs typeface="Times New Roman"/>
              </a:rPr>
              <a:t>.   </a:t>
            </a:r>
            <a:r>
              <a:rPr sz="2600" b="1" spc="-145" dirty="0">
                <a:latin typeface="Times New Roman"/>
                <a:cs typeface="Times New Roman"/>
              </a:rPr>
              <a:t> </a:t>
            </a:r>
            <a:r>
              <a:rPr sz="2600" b="1" spc="5" dirty="0">
                <a:latin typeface="Times New Roman"/>
                <a:cs typeface="Times New Roman"/>
              </a:rPr>
              <a:t>З</a:t>
            </a:r>
            <a:r>
              <a:rPr sz="2600" b="1" dirty="0">
                <a:latin typeface="Times New Roman"/>
                <a:cs typeface="Times New Roman"/>
              </a:rPr>
              <a:t>а   </a:t>
            </a:r>
            <a:r>
              <a:rPr sz="2600" b="1" spc="-12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по</a:t>
            </a:r>
            <a:r>
              <a:rPr sz="2600" b="1" spc="-25" dirty="0">
                <a:latin typeface="Times New Roman"/>
                <a:cs typeface="Times New Roman"/>
              </a:rPr>
              <a:t>с</a:t>
            </a:r>
            <a:r>
              <a:rPr sz="2600" b="1" dirty="0">
                <a:latin typeface="Times New Roman"/>
                <a:cs typeface="Times New Roman"/>
              </a:rPr>
              <a:t>тъпил</a:t>
            </a:r>
            <a:r>
              <a:rPr sz="2600" b="1" spc="-15" dirty="0">
                <a:latin typeface="Times New Roman"/>
                <a:cs typeface="Times New Roman"/>
              </a:rPr>
              <a:t>и</a:t>
            </a:r>
            <a:r>
              <a:rPr sz="2600" b="1" dirty="0">
                <a:latin typeface="Times New Roman"/>
                <a:cs typeface="Times New Roman"/>
              </a:rPr>
              <a:t>те   </a:t>
            </a:r>
            <a:r>
              <a:rPr sz="2600" b="1" spc="-14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пр</a:t>
            </a:r>
            <a:r>
              <a:rPr sz="2600" b="1" spc="-40" dirty="0">
                <a:latin typeface="Times New Roman"/>
                <a:cs typeface="Times New Roman"/>
              </a:rPr>
              <a:t>е</a:t>
            </a:r>
            <a:r>
              <a:rPr sz="2600" b="1" dirty="0">
                <a:latin typeface="Times New Roman"/>
                <a:cs typeface="Times New Roman"/>
              </a:rPr>
              <a:t>дл</a:t>
            </a:r>
            <a:r>
              <a:rPr sz="2600" b="1" spc="-75" dirty="0">
                <a:latin typeface="Times New Roman"/>
                <a:cs typeface="Times New Roman"/>
              </a:rPr>
              <a:t>о</a:t>
            </a:r>
            <a:r>
              <a:rPr sz="2600" b="1" spc="-40" dirty="0">
                <a:latin typeface="Times New Roman"/>
                <a:cs typeface="Times New Roman"/>
              </a:rPr>
              <a:t>ж</a:t>
            </a:r>
            <a:r>
              <a:rPr sz="2600" b="1" dirty="0">
                <a:latin typeface="Times New Roman"/>
                <a:cs typeface="Times New Roman"/>
              </a:rPr>
              <a:t>ения   </a:t>
            </a:r>
            <a:r>
              <a:rPr sz="2600" b="1" spc="-135" dirty="0">
                <a:latin typeface="Times New Roman"/>
                <a:cs typeface="Times New Roman"/>
              </a:rPr>
              <a:t> </a:t>
            </a:r>
            <a:r>
              <a:rPr sz="2600" b="1" spc="40" dirty="0">
                <a:latin typeface="Times New Roman"/>
                <a:cs typeface="Times New Roman"/>
              </a:rPr>
              <a:t>се </a:t>
            </a:r>
            <a:r>
              <a:rPr sz="2600" b="1" dirty="0">
                <a:latin typeface="Times New Roman"/>
                <a:cs typeface="Times New Roman"/>
              </a:rPr>
              <a:t>съ</a:t>
            </a:r>
            <a:r>
              <a:rPr sz="2600" b="1" spc="-20" dirty="0">
                <a:latin typeface="Times New Roman"/>
                <a:cs typeface="Times New Roman"/>
              </a:rPr>
              <a:t>с</a:t>
            </a:r>
            <a:r>
              <a:rPr sz="2600" b="1" spc="25" dirty="0">
                <a:latin typeface="Times New Roman"/>
                <a:cs typeface="Times New Roman"/>
              </a:rPr>
              <a:t>т</a:t>
            </a:r>
            <a:r>
              <a:rPr sz="2600" b="1" dirty="0">
                <a:latin typeface="Times New Roman"/>
                <a:cs typeface="Times New Roman"/>
              </a:rPr>
              <a:t>а</a:t>
            </a:r>
            <a:r>
              <a:rPr sz="2600" b="1" spc="-35" dirty="0">
                <a:latin typeface="Times New Roman"/>
                <a:cs typeface="Times New Roman"/>
              </a:rPr>
              <a:t>в</a:t>
            </a:r>
            <a:r>
              <a:rPr sz="2600" b="1" dirty="0">
                <a:latin typeface="Times New Roman"/>
                <a:cs typeface="Times New Roman"/>
              </a:rPr>
              <a:t>я </a:t>
            </a:r>
            <a:r>
              <a:rPr sz="2600" b="1" spc="17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пр</a:t>
            </a:r>
            <a:r>
              <a:rPr sz="2600" b="1" spc="-30" dirty="0">
                <a:latin typeface="Times New Roman"/>
                <a:cs typeface="Times New Roman"/>
              </a:rPr>
              <a:t>о</a:t>
            </a:r>
            <a:r>
              <a:rPr sz="2600" b="1" spc="-45" dirty="0">
                <a:latin typeface="Times New Roman"/>
                <a:cs typeface="Times New Roman"/>
              </a:rPr>
              <a:t>т</a:t>
            </a:r>
            <a:r>
              <a:rPr sz="2600" b="1" dirty="0">
                <a:latin typeface="Times New Roman"/>
                <a:cs typeface="Times New Roman"/>
              </a:rPr>
              <a:t>о</a:t>
            </a:r>
            <a:r>
              <a:rPr sz="2600" b="1" spc="-35" dirty="0">
                <a:latin typeface="Times New Roman"/>
                <a:cs typeface="Times New Roman"/>
              </a:rPr>
              <a:t>к</a:t>
            </a:r>
            <a:r>
              <a:rPr sz="2600" b="1" spc="-45" dirty="0">
                <a:latin typeface="Times New Roman"/>
                <a:cs typeface="Times New Roman"/>
              </a:rPr>
              <a:t>о</a:t>
            </a:r>
            <a:r>
              <a:rPr sz="2600" b="1" dirty="0">
                <a:latin typeface="Times New Roman"/>
                <a:cs typeface="Times New Roman"/>
              </a:rPr>
              <a:t>л, </a:t>
            </a:r>
            <a:r>
              <a:rPr sz="2600" b="1" spc="175" dirty="0">
                <a:latin typeface="Times New Roman"/>
                <a:cs typeface="Times New Roman"/>
              </a:rPr>
              <a:t> </a:t>
            </a:r>
            <a:r>
              <a:rPr sz="2600" b="1" spc="-40" dirty="0">
                <a:latin typeface="Times New Roman"/>
                <a:cs typeface="Times New Roman"/>
              </a:rPr>
              <a:t>к</a:t>
            </a:r>
            <a:r>
              <a:rPr sz="2600" b="1" dirty="0">
                <a:latin typeface="Times New Roman"/>
                <a:cs typeface="Times New Roman"/>
              </a:rPr>
              <a:t>ой</a:t>
            </a:r>
            <a:r>
              <a:rPr sz="2600" b="1" spc="-40" dirty="0">
                <a:latin typeface="Times New Roman"/>
                <a:cs typeface="Times New Roman"/>
              </a:rPr>
              <a:t>т</a:t>
            </a:r>
            <a:r>
              <a:rPr sz="2600" b="1" dirty="0">
                <a:latin typeface="Times New Roman"/>
                <a:cs typeface="Times New Roman"/>
              </a:rPr>
              <a:t>о </a:t>
            </a:r>
            <a:r>
              <a:rPr sz="2600" b="1" spc="180" dirty="0">
                <a:latin typeface="Times New Roman"/>
                <a:cs typeface="Times New Roman"/>
              </a:rPr>
              <a:t> </a:t>
            </a:r>
            <a:r>
              <a:rPr sz="2600" b="1" spc="30" dirty="0">
                <a:latin typeface="Times New Roman"/>
                <a:cs typeface="Times New Roman"/>
              </a:rPr>
              <a:t>с</a:t>
            </a:r>
            <a:r>
              <a:rPr sz="2600" b="1" dirty="0">
                <a:latin typeface="Times New Roman"/>
                <a:cs typeface="Times New Roman"/>
              </a:rPr>
              <a:t>е </a:t>
            </a:r>
            <a:r>
              <a:rPr sz="2600" b="1" spc="15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внася </a:t>
            </a:r>
            <a:r>
              <a:rPr sz="2600" b="1" spc="16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в </a:t>
            </a:r>
            <a:r>
              <a:rPr sz="2600" b="1" spc="17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о</a:t>
            </a:r>
            <a:r>
              <a:rPr sz="2600" b="1" spc="5" dirty="0">
                <a:latin typeface="Times New Roman"/>
                <a:cs typeface="Times New Roman"/>
              </a:rPr>
              <a:t>б</a:t>
            </a:r>
            <a:r>
              <a:rPr sz="2600" b="1" dirty="0">
                <a:latin typeface="Times New Roman"/>
                <a:cs typeface="Times New Roman"/>
              </a:rPr>
              <a:t>щин</a:t>
            </a:r>
            <a:r>
              <a:rPr sz="2600" b="1" spc="-15" dirty="0">
                <a:latin typeface="Times New Roman"/>
                <a:cs typeface="Times New Roman"/>
              </a:rPr>
              <a:t>с</a:t>
            </a:r>
            <a:r>
              <a:rPr sz="2600" b="1" dirty="0">
                <a:latin typeface="Times New Roman"/>
                <a:cs typeface="Times New Roman"/>
              </a:rPr>
              <a:t>к</a:t>
            </a:r>
            <a:r>
              <a:rPr sz="2600" b="1" spc="-20" dirty="0">
                <a:latin typeface="Times New Roman"/>
                <a:cs typeface="Times New Roman"/>
              </a:rPr>
              <a:t>и</a:t>
            </a:r>
            <a:r>
              <a:rPr sz="2600" b="1" dirty="0">
                <a:latin typeface="Times New Roman"/>
                <a:cs typeface="Times New Roman"/>
              </a:rPr>
              <a:t>я </a:t>
            </a:r>
            <a:r>
              <a:rPr sz="2600" b="1" spc="17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съв</a:t>
            </a:r>
            <a:r>
              <a:rPr sz="2600" b="1" spc="-25" dirty="0">
                <a:latin typeface="Times New Roman"/>
                <a:cs typeface="Times New Roman"/>
              </a:rPr>
              <a:t>е</a:t>
            </a:r>
            <a:r>
              <a:rPr sz="2600" b="1" dirty="0">
                <a:latin typeface="Times New Roman"/>
                <a:cs typeface="Times New Roman"/>
              </a:rPr>
              <a:t>т за</a:t>
            </a:r>
            <a:r>
              <a:rPr sz="2600" b="1" spc="-40" dirty="0">
                <a:latin typeface="Times New Roman"/>
                <a:cs typeface="Times New Roman"/>
              </a:rPr>
              <a:t>е</a:t>
            </a:r>
            <a:r>
              <a:rPr sz="2600" b="1" dirty="0">
                <a:latin typeface="Times New Roman"/>
                <a:cs typeface="Times New Roman"/>
              </a:rPr>
              <a:t>дно</a:t>
            </a:r>
            <a:r>
              <a:rPr sz="2600" b="1" spc="-1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с</a:t>
            </a:r>
            <a:r>
              <a:rPr sz="2600" b="1" spc="-1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о</a:t>
            </a:r>
            <a:r>
              <a:rPr sz="2600" b="1" spc="-30" dirty="0">
                <a:latin typeface="Times New Roman"/>
                <a:cs typeface="Times New Roman"/>
              </a:rPr>
              <a:t>к</a:t>
            </a:r>
            <a:r>
              <a:rPr sz="2600" b="1" dirty="0">
                <a:latin typeface="Times New Roman"/>
                <a:cs typeface="Times New Roman"/>
              </a:rPr>
              <a:t>онч</a:t>
            </a:r>
            <a:r>
              <a:rPr sz="2600" b="1" spc="-70" dirty="0">
                <a:latin typeface="Times New Roman"/>
                <a:cs typeface="Times New Roman"/>
              </a:rPr>
              <a:t>а</a:t>
            </a:r>
            <a:r>
              <a:rPr sz="2600" b="1" dirty="0">
                <a:latin typeface="Times New Roman"/>
                <a:cs typeface="Times New Roman"/>
              </a:rPr>
              <a:t>телния</a:t>
            </a:r>
            <a:r>
              <a:rPr sz="2600" b="1" spc="-2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пр</a:t>
            </a:r>
            <a:r>
              <a:rPr sz="2600" b="1" spc="5" dirty="0">
                <a:latin typeface="Times New Roman"/>
                <a:cs typeface="Times New Roman"/>
              </a:rPr>
              <a:t>о</a:t>
            </a:r>
            <a:r>
              <a:rPr sz="2600" b="1" dirty="0">
                <a:latin typeface="Times New Roman"/>
                <a:cs typeface="Times New Roman"/>
              </a:rPr>
              <a:t>ект</a:t>
            </a:r>
            <a:r>
              <a:rPr sz="2600" b="1" spc="-2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на б</a:t>
            </a:r>
            <a:r>
              <a:rPr sz="2600" b="1" spc="-140" dirty="0">
                <a:latin typeface="Times New Roman"/>
                <a:cs typeface="Times New Roman"/>
              </a:rPr>
              <a:t>ю</a:t>
            </a:r>
            <a:r>
              <a:rPr sz="2600" b="1" dirty="0">
                <a:latin typeface="Times New Roman"/>
                <a:cs typeface="Times New Roman"/>
              </a:rPr>
              <a:t>д</a:t>
            </a:r>
            <a:r>
              <a:rPr sz="2600" b="1" spc="-40" dirty="0">
                <a:latin typeface="Times New Roman"/>
                <a:cs typeface="Times New Roman"/>
              </a:rPr>
              <a:t>ж</a:t>
            </a:r>
            <a:r>
              <a:rPr sz="2600" b="1" dirty="0">
                <a:latin typeface="Times New Roman"/>
                <a:cs typeface="Times New Roman"/>
              </a:rPr>
              <a:t>е</a:t>
            </a:r>
            <a:r>
              <a:rPr sz="2600" b="1" spc="30" dirty="0">
                <a:latin typeface="Times New Roman"/>
                <a:cs typeface="Times New Roman"/>
              </a:rPr>
              <a:t>т</a:t>
            </a:r>
            <a:r>
              <a:rPr sz="2600" b="1" spc="-5" dirty="0">
                <a:latin typeface="Times New Roman"/>
                <a:cs typeface="Times New Roman"/>
              </a:rPr>
              <a:t>а</a:t>
            </a:r>
            <a:r>
              <a:rPr sz="2600" b="1" dirty="0">
                <a:latin typeface="Times New Roman"/>
                <a:cs typeface="Times New Roman"/>
              </a:rPr>
              <a:t>.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19200" y="388095"/>
            <a:ext cx="751403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0995">
              <a:lnSpc>
                <a:spcPct val="100000"/>
              </a:lnSpc>
            </a:pPr>
            <a:r>
              <a:rPr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3200" spc="-1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spc="-8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3200" spc="-31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sz="3200" spc="-1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sz="3200" spc="3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СНО</a:t>
            </a:r>
            <a:r>
              <a:rPr sz="3200" spc="-24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АНИЕ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34772" y="4883992"/>
            <a:ext cx="382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……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8" name="Картина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3" y="35379"/>
            <a:ext cx="550817" cy="803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xfrm>
            <a:off x="1066800" y="2014840"/>
            <a:ext cx="6830161" cy="1788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sz="3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ИНА 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СТРАЖИЦА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50" b="1" dirty="0">
              <a:latin typeface="Times New Roman"/>
              <a:cs typeface="Times New Roman"/>
            </a:endParaRPr>
          </a:p>
          <a:p>
            <a:pPr marL="0" indent="0" algn="ctr">
              <a:lnSpc>
                <a:spcPct val="100000"/>
              </a:lnSpc>
              <a:buNone/>
              <a:tabLst>
                <a:tab pos="2840990" algn="l"/>
                <a:tab pos="3551554" algn="l"/>
              </a:tabLst>
            </a:pPr>
            <a:r>
              <a:rPr sz="3200" b="1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</a:t>
            </a:r>
            <a:r>
              <a:rPr sz="3200" b="1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sz="3200" b="1" spc="-1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ДАРИ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</a:t>
            </a:r>
            <a:r>
              <a:rPr sz="3200" b="1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НИЕ</a:t>
            </a:r>
            <a:r>
              <a:rPr sz="3200" b="1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4772" y="4883992"/>
            <a:ext cx="382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……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54248" y="218089"/>
            <a:ext cx="43910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34055" algn="l"/>
              </a:tabLst>
            </a:pPr>
            <a:r>
              <a:rPr sz="3600" b="1" dirty="0" smtClean="0">
                <a:latin typeface="Times New Roman"/>
                <a:cs typeface="Times New Roman"/>
              </a:rPr>
              <a:t>Б </a:t>
            </a:r>
            <a:r>
              <a:rPr sz="3600" b="1" dirty="0">
                <a:latin typeface="Times New Roman"/>
                <a:cs typeface="Times New Roman"/>
              </a:rPr>
              <a:t>Ю</a:t>
            </a:r>
            <a:r>
              <a:rPr sz="3600" b="1" spc="-2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Д Ж Е Т	</a:t>
            </a:r>
            <a:r>
              <a:rPr sz="3600" b="1" dirty="0" smtClean="0">
                <a:latin typeface="Times New Roman"/>
                <a:cs typeface="Times New Roman"/>
              </a:rPr>
              <a:t>2019</a:t>
            </a:r>
            <a:endParaRPr sz="3600" dirty="0">
              <a:latin typeface="Times New Roman"/>
              <a:cs typeface="Times New Roman"/>
            </a:endParaRPr>
          </a:p>
        </p:txBody>
      </p:sp>
      <p:pic>
        <p:nvPicPr>
          <p:cNvPr id="8" name="Картина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3" y="35379"/>
            <a:ext cx="550817" cy="8032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219200" y="1017921"/>
            <a:ext cx="7701559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25"/>
              </a:lnSpc>
              <a:tabLst>
                <a:tab pos="1803400" algn="l"/>
                <a:tab pos="2404110" algn="l"/>
                <a:tab pos="4448175" algn="l"/>
                <a:tab pos="5859145" algn="l"/>
                <a:tab pos="6236335" algn="l"/>
                <a:tab pos="8232775" algn="l"/>
              </a:tabLst>
            </a:pPr>
            <a:r>
              <a:rPr sz="2800" b="1" spc="-20" dirty="0" err="1" smtClean="0">
                <a:latin typeface="Times New Roman"/>
                <a:cs typeface="Times New Roman"/>
              </a:rPr>
              <a:t>Проект</a:t>
            </a:r>
            <a:r>
              <a:rPr sz="2800" b="1" spc="-5" dirty="0" err="1" smtClean="0">
                <a:latin typeface="Times New Roman"/>
                <a:cs typeface="Times New Roman"/>
              </a:rPr>
              <a:t>ъ</a:t>
            </a:r>
            <a:r>
              <a:rPr sz="2800" b="1" spc="-15" dirty="0" err="1" smtClean="0">
                <a:latin typeface="Times New Roman"/>
                <a:cs typeface="Times New Roman"/>
              </a:rPr>
              <a:t>т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5" dirty="0">
                <a:latin typeface="Times New Roman"/>
                <a:cs typeface="Times New Roman"/>
              </a:rPr>
              <a:t>н</a:t>
            </a:r>
            <a:r>
              <a:rPr sz="2800" b="1" spc="-15" dirty="0">
                <a:latin typeface="Times New Roman"/>
                <a:cs typeface="Times New Roman"/>
              </a:rPr>
              <a:t>а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5" dirty="0" err="1" smtClean="0">
                <a:latin typeface="Times New Roman"/>
                <a:cs typeface="Times New Roman"/>
              </a:rPr>
              <a:t>о</a:t>
            </a:r>
            <a:r>
              <a:rPr sz="2800" b="1" spc="-10" dirty="0" err="1" smtClean="0">
                <a:latin typeface="Times New Roman"/>
                <a:cs typeface="Times New Roman"/>
              </a:rPr>
              <a:t>б</a:t>
            </a:r>
            <a:r>
              <a:rPr sz="2800" b="1" spc="-20" dirty="0" err="1" smtClean="0">
                <a:latin typeface="Times New Roman"/>
                <a:cs typeface="Times New Roman"/>
              </a:rPr>
              <a:t>щинс</a:t>
            </a:r>
            <a:r>
              <a:rPr sz="2800" b="1" spc="-30" dirty="0" err="1" smtClean="0">
                <a:latin typeface="Times New Roman"/>
                <a:cs typeface="Times New Roman"/>
              </a:rPr>
              <a:t>к</a:t>
            </a:r>
            <a:r>
              <a:rPr sz="2800" b="1" spc="-15" dirty="0" err="1" smtClean="0">
                <a:latin typeface="Times New Roman"/>
                <a:cs typeface="Times New Roman"/>
              </a:rPr>
              <a:t>и</a:t>
            </a:r>
            <a:r>
              <a:rPr sz="2800" b="1" spc="-20" dirty="0" err="1" smtClean="0">
                <a:latin typeface="Times New Roman"/>
                <a:cs typeface="Times New Roman"/>
              </a:rPr>
              <a:t>я</a:t>
            </a:r>
            <a:r>
              <a:rPr sz="2800" b="1" dirty="0" smtClean="0">
                <a:latin typeface="Times New Roman"/>
                <a:cs typeface="Times New Roman"/>
              </a:rPr>
              <a:t>	</a:t>
            </a:r>
            <a:r>
              <a:rPr sz="2800" b="1" spc="-15" dirty="0" err="1" smtClean="0">
                <a:latin typeface="Times New Roman"/>
                <a:cs typeface="Times New Roman"/>
              </a:rPr>
              <a:t>б</a:t>
            </a:r>
            <a:r>
              <a:rPr sz="2800" b="1" spc="-180" dirty="0" err="1" smtClean="0">
                <a:latin typeface="Times New Roman"/>
                <a:cs typeface="Times New Roman"/>
              </a:rPr>
              <a:t>ю</a:t>
            </a:r>
            <a:r>
              <a:rPr sz="2800" b="1" spc="-15" dirty="0" err="1" smtClean="0">
                <a:latin typeface="Times New Roman"/>
                <a:cs typeface="Times New Roman"/>
              </a:rPr>
              <a:t>д</a:t>
            </a:r>
            <a:r>
              <a:rPr sz="2800" b="1" spc="-60" dirty="0" err="1" smtClean="0">
                <a:latin typeface="Times New Roman"/>
                <a:cs typeface="Times New Roman"/>
              </a:rPr>
              <a:t>ж</a:t>
            </a:r>
            <a:r>
              <a:rPr sz="2800" b="1" spc="-15" dirty="0" err="1" smtClean="0">
                <a:latin typeface="Times New Roman"/>
                <a:cs typeface="Times New Roman"/>
              </a:rPr>
              <a:t>ет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5" dirty="0" smtClean="0">
                <a:latin typeface="Times New Roman"/>
                <a:cs typeface="Times New Roman"/>
              </a:rPr>
              <a:t>е</a:t>
            </a:r>
            <a:r>
              <a:rPr lang="bg-BG" sz="2800" b="1" dirty="0">
                <a:latin typeface="Times New Roman"/>
                <a:cs typeface="Times New Roman"/>
              </a:rPr>
              <a:t> </a:t>
            </a:r>
            <a:r>
              <a:rPr sz="2800" b="1" spc="-20" dirty="0" err="1" smtClean="0">
                <a:latin typeface="Times New Roman"/>
                <a:cs typeface="Times New Roman"/>
              </a:rPr>
              <a:t>р</a:t>
            </a:r>
            <a:r>
              <a:rPr sz="2800" b="1" spc="-10" dirty="0" err="1" smtClean="0">
                <a:latin typeface="Times New Roman"/>
                <a:cs typeface="Times New Roman"/>
              </a:rPr>
              <a:t>а</a:t>
            </a:r>
            <a:r>
              <a:rPr sz="2800" b="1" spc="-15" dirty="0" err="1" smtClean="0">
                <a:latin typeface="Times New Roman"/>
                <a:cs typeface="Times New Roman"/>
              </a:rPr>
              <a:t>зра</a:t>
            </a:r>
            <a:r>
              <a:rPr sz="2800" b="1" spc="-45" dirty="0" err="1" smtClean="0">
                <a:latin typeface="Times New Roman"/>
                <a:cs typeface="Times New Roman"/>
              </a:rPr>
              <a:t>б</a:t>
            </a:r>
            <a:r>
              <a:rPr sz="2800" b="1" spc="-50" dirty="0" err="1" smtClean="0">
                <a:latin typeface="Times New Roman"/>
                <a:cs typeface="Times New Roman"/>
              </a:rPr>
              <a:t>о</a:t>
            </a:r>
            <a:r>
              <a:rPr sz="2800" b="1" spc="-15" dirty="0" err="1" smtClean="0">
                <a:latin typeface="Times New Roman"/>
                <a:cs typeface="Times New Roman"/>
              </a:rPr>
              <a:t>т</a:t>
            </a:r>
            <a:r>
              <a:rPr sz="2800" b="1" spc="-30" dirty="0" err="1" smtClean="0">
                <a:latin typeface="Times New Roman"/>
                <a:cs typeface="Times New Roman"/>
              </a:rPr>
              <a:t>е</a:t>
            </a:r>
            <a:r>
              <a:rPr sz="2800" b="1" spc="-20" dirty="0" err="1" smtClean="0">
                <a:latin typeface="Times New Roman"/>
                <a:cs typeface="Times New Roman"/>
              </a:rPr>
              <a:t>н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0" dirty="0" err="1" smtClean="0">
                <a:latin typeface="Times New Roman"/>
                <a:cs typeface="Times New Roman"/>
              </a:rPr>
              <a:t>на</a:t>
            </a:r>
            <a:r>
              <a:rPr lang="bg-BG" sz="2800" b="1" spc="-20" dirty="0" smtClean="0">
                <a:latin typeface="Times New Roman"/>
                <a:cs typeface="Times New Roman"/>
              </a:rPr>
              <a:t> </a:t>
            </a:r>
            <a:r>
              <a:rPr sz="2800" b="1" spc="-15" dirty="0" err="1" smtClean="0">
                <a:latin typeface="Times New Roman"/>
                <a:cs typeface="Times New Roman"/>
              </a:rPr>
              <a:t>осн</a:t>
            </a:r>
            <a:r>
              <a:rPr sz="2800" b="1" spc="-90" dirty="0" err="1" smtClean="0">
                <a:latin typeface="Times New Roman"/>
                <a:cs typeface="Times New Roman"/>
              </a:rPr>
              <a:t>о</a:t>
            </a:r>
            <a:r>
              <a:rPr sz="2800" b="1" spc="-20" dirty="0" err="1" smtClean="0">
                <a:latin typeface="Times New Roman"/>
                <a:cs typeface="Times New Roman"/>
              </a:rPr>
              <a:t>вани</a:t>
            </a:r>
            <a:r>
              <a:rPr sz="2800" b="1" spc="-25" dirty="0" err="1" smtClean="0">
                <a:latin typeface="Times New Roman"/>
                <a:cs typeface="Times New Roman"/>
              </a:rPr>
              <a:t>е</a:t>
            </a:r>
            <a:r>
              <a:rPr sz="2800" b="1" spc="-10" dirty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3014" y="2153810"/>
            <a:ext cx="8629650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ts val="2595"/>
              </a:lnSpc>
              <a:buFont typeface="Wingdings"/>
              <a:buChar char=""/>
              <a:tabLst>
                <a:tab pos="469900" algn="l"/>
                <a:tab pos="1434465" algn="l"/>
                <a:tab pos="1861185" algn="l"/>
                <a:tab pos="3571240" algn="l"/>
                <a:tab pos="4748530" algn="l"/>
                <a:tab pos="5228590" algn="l"/>
                <a:tab pos="6838315" algn="l"/>
                <a:tab pos="8342630" algn="l"/>
              </a:tabLst>
            </a:pPr>
            <a:r>
              <a:rPr sz="2400" b="1" dirty="0" err="1" smtClean="0">
                <a:latin typeface="Times New Roman"/>
                <a:cs typeface="Times New Roman"/>
              </a:rPr>
              <a:t>За</a:t>
            </a:r>
            <a:r>
              <a:rPr sz="2400" b="1" spc="-35" dirty="0" err="1" smtClean="0">
                <a:latin typeface="Times New Roman"/>
                <a:cs typeface="Times New Roman"/>
              </a:rPr>
              <a:t>к</a:t>
            </a:r>
            <a:r>
              <a:rPr sz="2400" b="1" dirty="0" err="1" smtClean="0">
                <a:latin typeface="Times New Roman"/>
                <a:cs typeface="Times New Roman"/>
              </a:rPr>
              <a:t>он</a:t>
            </a:r>
            <a:r>
              <a:rPr lang="bg-BG" sz="2400" b="1" dirty="0" smtClean="0">
                <a:latin typeface="Times New Roman"/>
                <a:cs typeface="Times New Roman"/>
              </a:rPr>
              <a:t>а</a:t>
            </a:r>
            <a:r>
              <a:rPr sz="2400" b="1" dirty="0">
                <a:latin typeface="Times New Roman"/>
                <a:cs typeface="Times New Roman"/>
              </a:rPr>
              <a:t>	</a:t>
            </a:r>
            <a:r>
              <a:rPr lang="bg-BG" sz="2400" b="1" dirty="0" smtClean="0">
                <a:latin typeface="Times New Roman"/>
                <a:cs typeface="Times New Roman"/>
              </a:rPr>
              <a:t> </a:t>
            </a:r>
            <a:r>
              <a:rPr sz="2400" b="1" spc="-5" dirty="0" err="1" smtClean="0">
                <a:latin typeface="Times New Roman"/>
                <a:cs typeface="Times New Roman"/>
              </a:rPr>
              <a:t>з</a:t>
            </a:r>
            <a:r>
              <a:rPr sz="2400" b="1" dirty="0" err="1" smtClean="0">
                <a:latin typeface="Times New Roman"/>
                <a:cs typeface="Times New Roman"/>
              </a:rPr>
              <a:t>а</a:t>
            </a:r>
            <a:r>
              <a:rPr sz="2400" b="1" dirty="0">
                <a:latin typeface="Times New Roman"/>
                <a:cs typeface="Times New Roman"/>
              </a:rPr>
              <a:t>	държавния	б</a:t>
            </a:r>
            <a:r>
              <a:rPr sz="2400" b="1" spc="-130" dirty="0">
                <a:latin typeface="Times New Roman"/>
                <a:cs typeface="Times New Roman"/>
              </a:rPr>
              <a:t>ю</a:t>
            </a:r>
            <a:r>
              <a:rPr sz="2400" b="1" dirty="0">
                <a:latin typeface="Times New Roman"/>
                <a:cs typeface="Times New Roman"/>
              </a:rPr>
              <a:t>д</a:t>
            </a:r>
            <a:r>
              <a:rPr sz="2400" b="1" spc="-40" dirty="0">
                <a:latin typeface="Times New Roman"/>
                <a:cs typeface="Times New Roman"/>
              </a:rPr>
              <a:t>ж</a:t>
            </a:r>
            <a:r>
              <a:rPr sz="2400" b="1" dirty="0">
                <a:latin typeface="Times New Roman"/>
                <a:cs typeface="Times New Roman"/>
              </a:rPr>
              <a:t>ет	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а	</a:t>
            </a:r>
            <a:r>
              <a:rPr sz="2400" b="1" spc="-40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еп</a:t>
            </a:r>
            <a:r>
              <a:rPr sz="2400" b="1" spc="-40" dirty="0">
                <a:latin typeface="Times New Roman"/>
                <a:cs typeface="Times New Roman"/>
              </a:rPr>
              <a:t>у</a:t>
            </a:r>
            <a:r>
              <a:rPr sz="2400" b="1" spc="-60" dirty="0">
                <a:latin typeface="Times New Roman"/>
                <a:cs typeface="Times New Roman"/>
              </a:rPr>
              <a:t>б</a:t>
            </a:r>
            <a:r>
              <a:rPr sz="2400" b="1" spc="5" dirty="0">
                <a:latin typeface="Times New Roman"/>
                <a:cs typeface="Times New Roman"/>
              </a:rPr>
              <a:t>л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-30" dirty="0">
                <a:latin typeface="Times New Roman"/>
                <a:cs typeface="Times New Roman"/>
              </a:rPr>
              <a:t>к</a:t>
            </a:r>
            <a:r>
              <a:rPr sz="2400" b="1" dirty="0">
                <a:latin typeface="Times New Roman"/>
                <a:cs typeface="Times New Roman"/>
              </a:rPr>
              <a:t>а	Българ</a:t>
            </a:r>
            <a:r>
              <a:rPr sz="2400" b="1" spc="5" dirty="0">
                <a:latin typeface="Times New Roman"/>
                <a:cs typeface="Times New Roman"/>
              </a:rPr>
              <a:t>и</a:t>
            </a:r>
            <a:r>
              <a:rPr sz="2400" b="1" dirty="0">
                <a:latin typeface="Times New Roman"/>
                <a:cs typeface="Times New Roman"/>
              </a:rPr>
              <a:t>я	</a:t>
            </a:r>
            <a:endParaRPr lang="bg-BG" sz="2400" b="1" dirty="0" smtClean="0">
              <a:latin typeface="Times New Roman"/>
              <a:cs typeface="Times New Roman"/>
            </a:endParaRPr>
          </a:p>
          <a:p>
            <a:pPr marL="12700">
              <a:lnSpc>
                <a:spcPts val="2595"/>
              </a:lnSpc>
              <a:tabLst>
                <a:tab pos="469900" algn="l"/>
                <a:tab pos="1434465" algn="l"/>
                <a:tab pos="1861185" algn="l"/>
                <a:tab pos="3571240" algn="l"/>
                <a:tab pos="4748530" algn="l"/>
                <a:tab pos="5228590" algn="l"/>
                <a:tab pos="6838315" algn="l"/>
                <a:tab pos="8342630" algn="l"/>
              </a:tabLst>
            </a:pPr>
            <a:r>
              <a:rPr lang="az-Cyrl-AZ" sz="2400" b="1" spc="-5" dirty="0" smtClean="0">
                <a:latin typeface="Times New Roman"/>
                <a:cs typeface="Times New Roman"/>
              </a:rPr>
              <a:t>      з</a:t>
            </a:r>
            <a:r>
              <a:rPr sz="2400" b="1" spc="-5" dirty="0" smtClean="0">
                <a:latin typeface="Times New Roman"/>
                <a:cs typeface="Times New Roman"/>
              </a:rPr>
              <a:t>а</a:t>
            </a:r>
            <a:r>
              <a:rPr lang="bg-BG" sz="2400" b="1" spc="-5" dirty="0" smtClean="0">
                <a:latin typeface="Times New Roman"/>
                <a:cs typeface="Times New Roman"/>
              </a:rPr>
              <a:t> </a:t>
            </a:r>
            <a:r>
              <a:rPr sz="2400" b="1" spc="-5" dirty="0" smtClean="0">
                <a:latin typeface="Times New Roman"/>
                <a:cs typeface="Times New Roman"/>
              </a:rPr>
              <a:t>201</a:t>
            </a:r>
            <a:r>
              <a:rPr sz="2400" b="1" dirty="0" smtClean="0">
                <a:latin typeface="Times New Roman"/>
                <a:cs typeface="Times New Roman"/>
              </a:rPr>
              <a:t>9 </a:t>
            </a:r>
            <a:r>
              <a:rPr sz="2400" b="1" spc="-275" dirty="0">
                <a:latin typeface="Times New Roman"/>
                <a:cs typeface="Times New Roman"/>
              </a:rPr>
              <a:t>г</a:t>
            </a:r>
            <a:r>
              <a:rPr sz="2400" b="1" dirty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2590"/>
              </a:lnSpc>
            </a:pPr>
            <a:r>
              <a:rPr sz="2400" dirty="0">
                <a:latin typeface="Wingdings"/>
                <a:cs typeface="Wingdings"/>
              </a:rPr>
              <a:t>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50214" y="2741013"/>
            <a:ext cx="81743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48435" algn="l"/>
                <a:tab pos="2016760" algn="l"/>
                <a:tab pos="2765425" algn="l"/>
                <a:tab pos="3310890" algn="l"/>
                <a:tab pos="5464810" algn="l"/>
                <a:tab pos="5885815" algn="l"/>
                <a:tab pos="6381115" algn="l"/>
                <a:tab pos="7862570" algn="l"/>
              </a:tabLst>
            </a:pPr>
            <a:r>
              <a:rPr sz="2400" b="1" spc="-40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ешение	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а	МС	№	776</a:t>
            </a:r>
            <a:r>
              <a:rPr sz="2400" b="1" spc="5" dirty="0">
                <a:latin typeface="Times New Roman"/>
                <a:cs typeface="Times New Roman"/>
              </a:rPr>
              <a:t>/</a:t>
            </a:r>
            <a:r>
              <a:rPr sz="2400" b="1" dirty="0">
                <a:latin typeface="Times New Roman"/>
                <a:cs typeface="Times New Roman"/>
              </a:rPr>
              <a:t>30.10.2018	</a:t>
            </a:r>
            <a:r>
              <a:rPr sz="2400" b="1" spc="-275" dirty="0">
                <a:latin typeface="Times New Roman"/>
                <a:cs typeface="Times New Roman"/>
              </a:rPr>
              <a:t>г</a:t>
            </a:r>
            <a:r>
              <a:rPr sz="2400" b="1" dirty="0">
                <a:latin typeface="Times New Roman"/>
                <a:cs typeface="Times New Roman"/>
              </a:rPr>
              <a:t>.	</a:t>
            </a:r>
            <a:r>
              <a:rPr sz="2400" dirty="0">
                <a:latin typeface="Times New Roman"/>
                <a:cs typeface="Times New Roman"/>
              </a:rPr>
              <a:t>за	прием</a:t>
            </a:r>
            <a:r>
              <a:rPr sz="2400" spc="5" dirty="0">
                <a:latin typeface="Times New Roman"/>
                <a:cs typeface="Times New Roman"/>
              </a:rPr>
              <a:t>а</a:t>
            </a:r>
            <a:r>
              <a:rPr sz="2400" dirty="0">
                <a:latin typeface="Times New Roman"/>
                <a:cs typeface="Times New Roman"/>
              </a:rPr>
              <a:t>не	на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0214" y="3033621"/>
            <a:ext cx="8173084" cy="622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300"/>
              </a:lnSpc>
            </a:pP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анда</a:t>
            </a:r>
            <a:r>
              <a:rPr sz="2400" spc="-40" dirty="0">
                <a:latin typeface="Times New Roman"/>
                <a:cs typeface="Times New Roman"/>
              </a:rPr>
              <a:t>р</a:t>
            </a:r>
            <a:r>
              <a:rPr sz="2400" dirty="0">
                <a:latin typeface="Times New Roman"/>
                <a:cs typeface="Times New Roman"/>
              </a:rPr>
              <a:t>ти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з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делегираните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т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държа</a:t>
            </a:r>
            <a:r>
              <a:rPr sz="2400" spc="-40" dirty="0">
                <a:latin typeface="Times New Roman"/>
                <a:cs typeface="Times New Roman"/>
              </a:rPr>
              <a:t>в</a:t>
            </a:r>
            <a:r>
              <a:rPr sz="2400" spc="-60" dirty="0">
                <a:latin typeface="Times New Roman"/>
                <a:cs typeface="Times New Roman"/>
              </a:rPr>
              <a:t>а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дейн</a:t>
            </a:r>
            <a:r>
              <a:rPr sz="2400" spc="6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сти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</a:t>
            </a:r>
            <a:r>
              <a:rPr sz="2400" spc="20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з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2019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280" dirty="0">
                <a:latin typeface="Times New Roman"/>
                <a:cs typeface="Times New Roman"/>
              </a:rPr>
              <a:t>г</a:t>
            </a:r>
            <a:r>
              <a:rPr sz="2400" dirty="0">
                <a:latin typeface="Times New Roman"/>
                <a:cs typeface="Times New Roman"/>
              </a:rPr>
              <a:t>. и опр</a:t>
            </a:r>
            <a:r>
              <a:rPr sz="2400" spc="-35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дел</a:t>
            </a:r>
            <a:r>
              <a:rPr sz="2400" spc="5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ните н</a:t>
            </a:r>
            <a:r>
              <a:rPr sz="2400" spc="-60" dirty="0">
                <a:latin typeface="Times New Roman"/>
                <a:cs typeface="Times New Roman"/>
              </a:rPr>
              <a:t>а</a:t>
            </a:r>
            <a:r>
              <a:rPr sz="2400" spc="-45" dirty="0">
                <a:latin typeface="Times New Roman"/>
                <a:cs typeface="Times New Roman"/>
              </a:rPr>
              <a:t>т</a:t>
            </a:r>
            <a:r>
              <a:rPr sz="2400" spc="20" dirty="0">
                <a:latin typeface="Times New Roman"/>
                <a:cs typeface="Times New Roman"/>
              </a:rPr>
              <a:t>у</a:t>
            </a:r>
            <a:r>
              <a:rPr sz="2400" dirty="0">
                <a:latin typeface="Times New Roman"/>
                <a:cs typeface="Times New Roman"/>
              </a:rPr>
              <a:t>р</a:t>
            </a:r>
            <a:r>
              <a:rPr sz="2400" spc="20" dirty="0">
                <a:latin typeface="Times New Roman"/>
                <a:cs typeface="Times New Roman"/>
              </a:rPr>
              <a:t>а</a:t>
            </a:r>
            <a:r>
              <a:rPr sz="2400" dirty="0">
                <a:latin typeface="Times New Roman"/>
                <a:cs typeface="Times New Roman"/>
              </a:rPr>
              <a:t>лни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 с</a:t>
            </a:r>
            <a:r>
              <a:rPr sz="2400" spc="-40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ойн</a:t>
            </a:r>
            <a:r>
              <a:rPr sz="2400" spc="5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стни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аз</a:t>
            </a:r>
            <a:r>
              <a:rPr sz="2400" spc="-60" dirty="0">
                <a:latin typeface="Times New Roman"/>
                <a:cs typeface="Times New Roman"/>
              </a:rPr>
              <a:t>а</a:t>
            </a:r>
            <a:r>
              <a:rPr sz="2400" dirty="0">
                <a:latin typeface="Times New Roman"/>
                <a:cs typeface="Times New Roman"/>
              </a:rPr>
              <a:t>тели.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079738" y="448342"/>
            <a:ext cx="7514035" cy="521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0995">
              <a:lnSpc>
                <a:spcPts val="4305"/>
              </a:lnSpc>
            </a:pP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spc="-8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3200" spc="-3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sz="3200" spc="3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СНО</a:t>
            </a:r>
            <a:r>
              <a:rPr sz="3200" spc="-24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АНИЕ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34772" y="4883992"/>
            <a:ext cx="382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……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1" name="Картина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3" y="35379"/>
            <a:ext cx="550817" cy="8032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36091" y="1071775"/>
            <a:ext cx="319786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12314" algn="l"/>
                <a:tab pos="2955925" algn="l"/>
              </a:tabLst>
            </a:pPr>
            <a:r>
              <a:rPr sz="3600" b="1" dirty="0">
                <a:latin typeface="Times New Roman"/>
                <a:cs typeface="Times New Roman"/>
              </a:rPr>
              <a:t>Осн</a:t>
            </a:r>
            <a:r>
              <a:rPr sz="3600" b="1" spc="-90" dirty="0">
                <a:latin typeface="Times New Roman"/>
                <a:cs typeface="Times New Roman"/>
              </a:rPr>
              <a:t>о</a:t>
            </a:r>
            <a:r>
              <a:rPr sz="3600" b="1" dirty="0">
                <a:latin typeface="Times New Roman"/>
                <a:cs typeface="Times New Roman"/>
              </a:rPr>
              <a:t>в</a:t>
            </a:r>
            <a:r>
              <a:rPr sz="3600" b="1" spc="10" dirty="0">
                <a:latin typeface="Times New Roman"/>
                <a:cs typeface="Times New Roman"/>
              </a:rPr>
              <a:t>н</a:t>
            </a:r>
            <a:r>
              <a:rPr sz="3600" b="1" dirty="0">
                <a:latin typeface="Times New Roman"/>
                <a:cs typeface="Times New Roman"/>
              </a:rPr>
              <a:t>а	цел	–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27550" y="1194407"/>
            <a:ext cx="439674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03045" algn="l"/>
                <a:tab pos="1974214" algn="l"/>
                <a:tab pos="3342640" algn="l"/>
                <a:tab pos="4248150" algn="l"/>
              </a:tabLst>
            </a:pPr>
            <a:r>
              <a:rPr sz="2400" b="1" dirty="0">
                <a:latin typeface="Times New Roman"/>
                <a:cs typeface="Times New Roman"/>
              </a:rPr>
              <a:t>Проектът	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а	</a:t>
            </a:r>
            <a:r>
              <a:rPr sz="2400" b="1" dirty="0" err="1" smtClean="0">
                <a:latin typeface="Times New Roman"/>
                <a:cs typeface="Times New Roman"/>
              </a:rPr>
              <a:t>Б</a:t>
            </a:r>
            <a:r>
              <a:rPr sz="2400" b="1" spc="-135" dirty="0" err="1" smtClean="0">
                <a:latin typeface="Times New Roman"/>
                <a:cs typeface="Times New Roman"/>
              </a:rPr>
              <a:t>ю</a:t>
            </a:r>
            <a:r>
              <a:rPr sz="2400" b="1" dirty="0" err="1" smtClean="0">
                <a:latin typeface="Times New Roman"/>
                <a:cs typeface="Times New Roman"/>
              </a:rPr>
              <a:t>д</a:t>
            </a:r>
            <a:r>
              <a:rPr sz="2400" b="1" spc="-40" dirty="0" err="1" smtClean="0">
                <a:latin typeface="Times New Roman"/>
                <a:cs typeface="Times New Roman"/>
              </a:rPr>
              <a:t>ж</a:t>
            </a:r>
            <a:r>
              <a:rPr sz="2400" b="1" dirty="0" err="1" smtClean="0">
                <a:latin typeface="Times New Roman"/>
                <a:cs typeface="Times New Roman"/>
              </a:rPr>
              <a:t>ет</a:t>
            </a:r>
            <a:r>
              <a:rPr sz="2400" b="1" dirty="0">
                <a:latin typeface="Times New Roman"/>
                <a:cs typeface="Times New Roman"/>
              </a:rPr>
              <a:t>	</a:t>
            </a:r>
            <a:r>
              <a:rPr sz="2400" b="1" dirty="0" smtClean="0">
                <a:latin typeface="Times New Roman"/>
                <a:cs typeface="Times New Roman"/>
              </a:rPr>
              <a:t>2019</a:t>
            </a:r>
            <a:r>
              <a:rPr sz="2400" b="1" dirty="0">
                <a:latin typeface="Times New Roman"/>
                <a:cs typeface="Times New Roman"/>
              </a:rPr>
              <a:t>	е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8199" y="1554375"/>
            <a:ext cx="8085531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нас</a:t>
            </a:r>
            <a:r>
              <a:rPr sz="2400" b="1" spc="-65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чен</a:t>
            </a:r>
            <a:r>
              <a:rPr sz="2400" b="1" spc="19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към</a:t>
            </a:r>
            <a:r>
              <a:rPr sz="2400" b="1" spc="1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з</a:t>
            </a:r>
            <a:r>
              <a:rPr sz="2400" b="1" spc="-45" dirty="0">
                <a:latin typeface="Times New Roman"/>
                <a:cs typeface="Times New Roman"/>
              </a:rPr>
              <a:t>а</a:t>
            </a:r>
            <a:r>
              <a:rPr sz="2400" b="1" dirty="0">
                <a:latin typeface="Times New Roman"/>
                <a:cs typeface="Times New Roman"/>
              </a:rPr>
              <a:t>пазване</a:t>
            </a:r>
            <a:r>
              <a:rPr sz="2400" b="1" spc="20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о</a:t>
            </a:r>
            <a:r>
              <a:rPr sz="2400" b="1" spc="-40" dirty="0">
                <a:latin typeface="Times New Roman"/>
                <a:cs typeface="Times New Roman"/>
              </a:rPr>
              <a:t>б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15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19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17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</a:t>
            </a:r>
            <a:r>
              <a:rPr sz="2400" b="1" spc="-10" dirty="0">
                <a:latin typeface="Times New Roman"/>
                <a:cs typeface="Times New Roman"/>
              </a:rPr>
              <a:t>р</a:t>
            </a:r>
            <a:r>
              <a:rPr sz="2400" b="1" spc="-35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дос</a:t>
            </a:r>
            <a:r>
              <a:rPr sz="2400" b="1" spc="10" dirty="0">
                <a:latin typeface="Times New Roman"/>
                <a:cs typeface="Times New Roman"/>
              </a:rPr>
              <a:t>т</a:t>
            </a:r>
            <a:r>
              <a:rPr sz="2400" b="1" spc="5" dirty="0">
                <a:latin typeface="Times New Roman"/>
                <a:cs typeface="Times New Roman"/>
              </a:rPr>
              <a:t>а</a:t>
            </a:r>
            <a:r>
              <a:rPr sz="2400" b="1" spc="-40" dirty="0">
                <a:latin typeface="Times New Roman"/>
                <a:cs typeface="Times New Roman"/>
              </a:rPr>
              <a:t>в</a:t>
            </a:r>
            <a:r>
              <a:rPr sz="2400" b="1" dirty="0">
                <a:latin typeface="Times New Roman"/>
                <a:cs typeface="Times New Roman"/>
              </a:rPr>
              <a:t>ян</a:t>
            </a:r>
            <a:r>
              <a:rPr sz="2400" b="1" spc="-10" dirty="0">
                <a:latin typeface="Times New Roman"/>
                <a:cs typeface="Times New Roman"/>
              </a:rPr>
              <a:t>и</a:t>
            </a:r>
            <a:r>
              <a:rPr sz="2400" b="1" dirty="0">
                <a:latin typeface="Times New Roman"/>
                <a:cs typeface="Times New Roman"/>
              </a:rPr>
              <a:t>те</a:t>
            </a:r>
            <a:r>
              <a:rPr sz="2400" b="1" spc="200" dirty="0">
                <a:latin typeface="Times New Roman"/>
                <a:cs typeface="Times New Roman"/>
              </a:rPr>
              <a:t> </a:t>
            </a:r>
            <a:r>
              <a:rPr sz="2400" b="1" spc="-4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т</a:t>
            </a:r>
            <a:r>
              <a:rPr sz="2400" b="1" spc="19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общи</a:t>
            </a:r>
            <a:r>
              <a:rPr sz="2400" b="1" spc="-10" dirty="0">
                <a:latin typeface="Times New Roman"/>
                <a:cs typeface="Times New Roman"/>
              </a:rPr>
              <a:t>н</a:t>
            </a:r>
            <a:r>
              <a:rPr sz="2400" b="1" spc="-60" dirty="0">
                <a:latin typeface="Times New Roman"/>
                <a:cs typeface="Times New Roman"/>
              </a:rPr>
              <a:t>а</a:t>
            </a:r>
            <a:r>
              <a:rPr sz="2400" b="1" spc="25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а </a:t>
            </a:r>
            <a:r>
              <a:rPr sz="2400" b="1" spc="-75" dirty="0">
                <a:latin typeface="Times New Roman"/>
                <a:cs typeface="Times New Roman"/>
              </a:rPr>
              <a:t>у</a:t>
            </a:r>
            <a:r>
              <a:rPr sz="2400" b="1" dirty="0">
                <a:latin typeface="Times New Roman"/>
                <a:cs typeface="Times New Roman"/>
              </a:rPr>
              <a:t>слуги  </a:t>
            </a:r>
            <a:r>
              <a:rPr sz="2400" b="1" spc="-18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  </a:t>
            </a:r>
            <a:r>
              <a:rPr sz="2400" b="1" spc="-1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</a:t>
            </a:r>
            <a:r>
              <a:rPr sz="2400" b="1" spc="-65" dirty="0">
                <a:latin typeface="Times New Roman"/>
                <a:cs typeface="Times New Roman"/>
              </a:rPr>
              <a:t>о</a:t>
            </a:r>
            <a:r>
              <a:rPr sz="2400" b="1" spc="5" dirty="0">
                <a:latin typeface="Times New Roman"/>
                <a:cs typeface="Times New Roman"/>
              </a:rPr>
              <a:t>в</a:t>
            </a:r>
            <a:r>
              <a:rPr sz="2400" b="1" dirty="0">
                <a:latin typeface="Times New Roman"/>
                <a:cs typeface="Times New Roman"/>
              </a:rPr>
              <a:t>ишав</a:t>
            </a:r>
            <a:r>
              <a:rPr sz="2400" b="1" spc="5" dirty="0">
                <a:latin typeface="Times New Roman"/>
                <a:cs typeface="Times New Roman"/>
              </a:rPr>
              <a:t>а</a:t>
            </a:r>
            <a:r>
              <a:rPr sz="2400" b="1" dirty="0">
                <a:latin typeface="Times New Roman"/>
                <a:cs typeface="Times New Roman"/>
              </a:rPr>
              <a:t>не  </a:t>
            </a:r>
            <a:r>
              <a:rPr sz="2400" b="1" spc="-17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а  </a:t>
            </a:r>
            <a:r>
              <a:rPr sz="2400" b="1" spc="-180" dirty="0">
                <a:latin typeface="Times New Roman"/>
                <a:cs typeface="Times New Roman"/>
              </a:rPr>
              <a:t> </a:t>
            </a:r>
            <a:r>
              <a:rPr sz="2400" b="1" spc="-4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я</a:t>
            </a:r>
            <a:r>
              <a:rPr sz="2400" b="1" spc="5" dirty="0">
                <a:latin typeface="Times New Roman"/>
                <a:cs typeface="Times New Roman"/>
              </a:rPr>
              <a:t>х</a:t>
            </a:r>
            <a:r>
              <a:rPr sz="2400" b="1" dirty="0">
                <a:latin typeface="Times New Roman"/>
                <a:cs typeface="Times New Roman"/>
              </a:rPr>
              <a:t>н</a:t>
            </a:r>
            <a:r>
              <a:rPr sz="2400" b="1" spc="-40" dirty="0">
                <a:latin typeface="Times New Roman"/>
                <a:cs typeface="Times New Roman"/>
              </a:rPr>
              <a:t>от</a:t>
            </a:r>
            <a:r>
              <a:rPr sz="2400" b="1" dirty="0">
                <a:latin typeface="Times New Roman"/>
                <a:cs typeface="Times New Roman"/>
              </a:rPr>
              <a:t>о  </a:t>
            </a:r>
            <a:r>
              <a:rPr sz="2400" b="1" spc="-175" dirty="0">
                <a:latin typeface="Times New Roman"/>
                <a:cs typeface="Times New Roman"/>
              </a:rPr>
              <a:t> </a:t>
            </a:r>
            <a:r>
              <a:rPr sz="2400" b="1" spc="-40" dirty="0" err="1">
                <a:latin typeface="Times New Roman"/>
                <a:cs typeface="Times New Roman"/>
              </a:rPr>
              <a:t>к</a:t>
            </a:r>
            <a:r>
              <a:rPr sz="2400" b="1" spc="-100" dirty="0" err="1">
                <a:latin typeface="Times New Roman"/>
                <a:cs typeface="Times New Roman"/>
              </a:rPr>
              <a:t>а</a:t>
            </a:r>
            <a:r>
              <a:rPr sz="2400" b="1" dirty="0" err="1">
                <a:latin typeface="Times New Roman"/>
                <a:cs typeface="Times New Roman"/>
              </a:rPr>
              <a:t>ч</a:t>
            </a:r>
            <a:r>
              <a:rPr sz="2400" b="1" spc="35" dirty="0" err="1">
                <a:latin typeface="Times New Roman"/>
                <a:cs typeface="Times New Roman"/>
              </a:rPr>
              <a:t>е</a:t>
            </a:r>
            <a:r>
              <a:rPr sz="2400" b="1" dirty="0" err="1">
                <a:latin typeface="Times New Roman"/>
                <a:cs typeface="Times New Roman"/>
              </a:rPr>
              <a:t>ст</a:t>
            </a:r>
            <a:r>
              <a:rPr sz="2400" b="1" spc="-15" dirty="0" err="1">
                <a:latin typeface="Times New Roman"/>
                <a:cs typeface="Times New Roman"/>
              </a:rPr>
              <a:t>в</a:t>
            </a:r>
            <a:r>
              <a:rPr sz="2400" b="1" dirty="0" err="1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  </a:t>
            </a:r>
            <a:r>
              <a:rPr sz="2400" b="1" spc="-180" dirty="0"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atin typeface="Times New Roman"/>
                <a:cs typeface="Times New Roman"/>
              </a:rPr>
              <a:t>чрез</a:t>
            </a:r>
            <a:r>
              <a:rPr lang="bg-BG" sz="2400" b="1" dirty="0">
                <a:latin typeface="Times New Roman"/>
                <a:cs typeface="Times New Roman"/>
              </a:rPr>
              <a:t> </a:t>
            </a:r>
            <a:r>
              <a:rPr sz="2400" b="1" spc="-5" dirty="0" err="1" smtClean="0">
                <a:latin typeface="Times New Roman"/>
                <a:cs typeface="Times New Roman"/>
              </a:rPr>
              <a:t>п</a:t>
            </a:r>
            <a:r>
              <a:rPr sz="2400" b="1" dirty="0" err="1" smtClean="0">
                <a:latin typeface="Times New Roman"/>
                <a:cs typeface="Times New Roman"/>
              </a:rPr>
              <a:t>о-добра</a:t>
            </a:r>
            <a:r>
              <a:rPr sz="2400" b="1" dirty="0" smtClean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организация.</a:t>
            </a:r>
            <a:r>
              <a:rPr sz="2400" b="1" spc="10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Б</a:t>
            </a:r>
            <a:r>
              <a:rPr sz="2400" b="1" spc="-135" dirty="0">
                <a:latin typeface="Times New Roman"/>
                <a:cs typeface="Times New Roman"/>
              </a:rPr>
              <a:t>ю</a:t>
            </a:r>
            <a:r>
              <a:rPr sz="2400" b="1" dirty="0">
                <a:latin typeface="Times New Roman"/>
                <a:cs typeface="Times New Roman"/>
              </a:rPr>
              <a:t>д</a:t>
            </a:r>
            <a:r>
              <a:rPr sz="2400" b="1" spc="-40" dirty="0">
                <a:latin typeface="Times New Roman"/>
                <a:cs typeface="Times New Roman"/>
              </a:rPr>
              <a:t>ж</a:t>
            </a:r>
            <a:r>
              <a:rPr sz="2400" b="1" dirty="0">
                <a:latin typeface="Times New Roman"/>
                <a:cs typeface="Times New Roman"/>
              </a:rPr>
              <a:t>етът</a:t>
            </a:r>
            <a:r>
              <a:rPr sz="2400" b="1" spc="1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-20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10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з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9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цел</a:t>
            </a:r>
            <a:r>
              <a:rPr sz="2400" b="1" spc="10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в</a:t>
            </a:r>
            <a:r>
              <a:rPr sz="2400" b="1" spc="1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рам</a:t>
            </a:r>
            <a:r>
              <a:rPr sz="2400" b="1" spc="5" dirty="0">
                <a:latin typeface="Times New Roman"/>
                <a:cs typeface="Times New Roman"/>
              </a:rPr>
              <a:t>к</a:t>
            </a:r>
            <a:r>
              <a:rPr sz="2400" b="1" dirty="0">
                <a:latin typeface="Times New Roman"/>
                <a:cs typeface="Times New Roman"/>
              </a:rPr>
              <a:t>ите</a:t>
            </a:r>
            <a:r>
              <a:rPr sz="2400" b="1" spc="1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10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р</a:t>
            </a:r>
            <a:r>
              <a:rPr sz="2400" b="1" spc="20" dirty="0">
                <a:latin typeface="Times New Roman"/>
                <a:cs typeface="Times New Roman"/>
              </a:rPr>
              <a:t>е</a:t>
            </a:r>
            <a:r>
              <a:rPr sz="2400" b="1" spc="-35" dirty="0">
                <a:latin typeface="Times New Roman"/>
                <a:cs typeface="Times New Roman"/>
              </a:rPr>
              <a:t>с</a:t>
            </a:r>
            <a:r>
              <a:rPr sz="2400" b="1" dirty="0">
                <a:latin typeface="Times New Roman"/>
                <a:cs typeface="Times New Roman"/>
              </a:rPr>
              <a:t>урсите</a:t>
            </a:r>
            <a:r>
              <a:rPr sz="2400" b="1" spc="1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на </a:t>
            </a:r>
            <a:r>
              <a:rPr sz="2400" b="1" dirty="0">
                <a:latin typeface="Times New Roman"/>
                <a:cs typeface="Times New Roman"/>
              </a:rPr>
              <a:t>общи</a:t>
            </a:r>
            <a:r>
              <a:rPr sz="2400" b="1" spc="-10" dirty="0">
                <a:latin typeface="Times New Roman"/>
                <a:cs typeface="Times New Roman"/>
              </a:rPr>
              <a:t>н</a:t>
            </a:r>
            <a:r>
              <a:rPr sz="2400" b="1" spc="-60" dirty="0">
                <a:latin typeface="Times New Roman"/>
                <a:cs typeface="Times New Roman"/>
              </a:rPr>
              <a:t>а</a:t>
            </a:r>
            <a:r>
              <a:rPr sz="2400" b="1" spc="15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204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</a:t>
            </a:r>
            <a:r>
              <a:rPr sz="2400" b="1" spc="2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ра</a:t>
            </a:r>
            <a:r>
              <a:rPr sz="2400" b="1" spc="-10" dirty="0">
                <a:latin typeface="Times New Roman"/>
                <a:cs typeface="Times New Roman"/>
              </a:rPr>
              <a:t>нс</a:t>
            </a:r>
            <a:r>
              <a:rPr sz="2400" b="1" spc="-35" dirty="0">
                <a:latin typeface="Times New Roman"/>
                <a:cs typeface="Times New Roman"/>
              </a:rPr>
              <a:t>ф</a:t>
            </a:r>
            <a:r>
              <a:rPr sz="2400" b="1" spc="10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ри</a:t>
            </a:r>
            <a:r>
              <a:rPr sz="2400" b="1" spc="195" dirty="0">
                <a:latin typeface="Times New Roman"/>
                <a:cs typeface="Times New Roman"/>
              </a:rPr>
              <a:t> </a:t>
            </a:r>
            <a:r>
              <a:rPr sz="2400" b="1" spc="-4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т</a:t>
            </a:r>
            <a:r>
              <a:rPr sz="2400" b="1" spc="19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д</a:t>
            </a:r>
            <a:r>
              <a:rPr sz="2400" b="1" spc="5" dirty="0">
                <a:latin typeface="Times New Roman"/>
                <a:cs typeface="Times New Roman"/>
              </a:rPr>
              <a:t>ъ</a:t>
            </a:r>
            <a:r>
              <a:rPr sz="2400" b="1" dirty="0">
                <a:latin typeface="Times New Roman"/>
                <a:cs typeface="Times New Roman"/>
              </a:rPr>
              <a:t>ржа</a:t>
            </a:r>
            <a:r>
              <a:rPr sz="2400" b="1" spc="-10" dirty="0">
                <a:latin typeface="Times New Roman"/>
                <a:cs typeface="Times New Roman"/>
              </a:rPr>
              <a:t>в</a:t>
            </a:r>
            <a:r>
              <a:rPr sz="2400" b="1" dirty="0">
                <a:latin typeface="Times New Roman"/>
                <a:cs typeface="Times New Roman"/>
              </a:rPr>
              <a:t>ния</a:t>
            </a:r>
            <a:r>
              <a:rPr sz="2400" b="1" spc="19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б</a:t>
            </a:r>
            <a:r>
              <a:rPr sz="2400" b="1" spc="-135" dirty="0">
                <a:latin typeface="Times New Roman"/>
                <a:cs typeface="Times New Roman"/>
              </a:rPr>
              <a:t>ю</a:t>
            </a:r>
            <a:r>
              <a:rPr sz="2400" b="1" dirty="0">
                <a:latin typeface="Times New Roman"/>
                <a:cs typeface="Times New Roman"/>
              </a:rPr>
              <a:t>д</a:t>
            </a:r>
            <a:r>
              <a:rPr sz="2400" b="1" spc="-30" dirty="0">
                <a:latin typeface="Times New Roman"/>
                <a:cs typeface="Times New Roman"/>
              </a:rPr>
              <a:t>ж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185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,</a:t>
            </a:r>
            <a:r>
              <a:rPr sz="2400" b="1" spc="19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м</a:t>
            </a:r>
            <a:r>
              <a:rPr sz="2400" b="1" spc="15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стни</a:t>
            </a:r>
            <a:r>
              <a:rPr sz="2400" b="1" spc="19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при</a:t>
            </a:r>
            <a:r>
              <a:rPr sz="2400" b="1" spc="-100" dirty="0">
                <a:latin typeface="Times New Roman"/>
                <a:cs typeface="Times New Roman"/>
              </a:rPr>
              <a:t>х</a:t>
            </a:r>
            <a:r>
              <a:rPr sz="2400" b="1" spc="-75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ди, </a:t>
            </a:r>
            <a:r>
              <a:rPr sz="2400" b="1" spc="-60" dirty="0">
                <a:latin typeface="Times New Roman"/>
                <a:cs typeface="Times New Roman"/>
              </a:rPr>
              <a:t>в</a:t>
            </a:r>
            <a:r>
              <a:rPr sz="2400" b="1" dirty="0">
                <a:latin typeface="Times New Roman"/>
                <a:cs typeface="Times New Roman"/>
              </a:rPr>
              <a:t>ъншно </a:t>
            </a:r>
            <a:r>
              <a:rPr sz="2400" b="1" spc="-24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ф</a:t>
            </a:r>
            <a:r>
              <a:rPr sz="2400" b="1" dirty="0">
                <a:latin typeface="Times New Roman"/>
                <a:cs typeface="Times New Roman"/>
              </a:rPr>
              <a:t>инансира</a:t>
            </a:r>
            <a:r>
              <a:rPr sz="2400" b="1" spc="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е), </a:t>
            </a:r>
            <a:r>
              <a:rPr sz="2400" b="1" spc="-254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д</a:t>
            </a:r>
            <a:r>
              <a:rPr sz="2400" b="1" dirty="0">
                <a:latin typeface="Times New Roman"/>
                <a:cs typeface="Times New Roman"/>
              </a:rPr>
              <a:t>а </a:t>
            </a:r>
            <a:r>
              <a:rPr sz="2400" b="1" spc="-265" dirty="0">
                <a:latin typeface="Times New Roman"/>
                <a:cs typeface="Times New Roman"/>
              </a:rPr>
              <a:t> </a:t>
            </a:r>
            <a:r>
              <a:rPr sz="2400" b="1" spc="10" dirty="0">
                <a:latin typeface="Times New Roman"/>
                <a:cs typeface="Times New Roman"/>
              </a:rPr>
              <a:t>с</a:t>
            </a:r>
            <a:r>
              <a:rPr sz="2400" b="1" dirty="0">
                <a:latin typeface="Times New Roman"/>
                <a:cs typeface="Times New Roman"/>
              </a:rPr>
              <a:t>е </a:t>
            </a:r>
            <a:r>
              <a:rPr sz="2400" b="1" spc="-265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о</a:t>
            </a:r>
            <a:r>
              <a:rPr sz="2400" b="1" spc="-10" dirty="0">
                <a:latin typeface="Times New Roman"/>
                <a:cs typeface="Times New Roman"/>
              </a:rPr>
              <a:t>с</a:t>
            </a:r>
            <a:r>
              <a:rPr sz="2400" b="1" dirty="0">
                <a:latin typeface="Times New Roman"/>
                <a:cs typeface="Times New Roman"/>
              </a:rPr>
              <a:t>игурят </a:t>
            </a:r>
            <a:r>
              <a:rPr sz="2400" b="1" spc="-2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ч</a:t>
            </a:r>
            <a:r>
              <a:rPr sz="2400" b="1" spc="-6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вешки </a:t>
            </a:r>
            <a:r>
              <a:rPr sz="2400" b="1" spc="-26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 </a:t>
            </a:r>
            <a:r>
              <a:rPr sz="2400" b="1" spc="-245" dirty="0">
                <a:latin typeface="Times New Roman"/>
                <a:cs typeface="Times New Roman"/>
              </a:rPr>
              <a:t> </a:t>
            </a:r>
            <a:r>
              <a:rPr sz="2400" b="1" spc="-30" dirty="0">
                <a:latin typeface="Times New Roman"/>
                <a:cs typeface="Times New Roman"/>
              </a:rPr>
              <a:t>ф</a:t>
            </a:r>
            <a:r>
              <a:rPr sz="2400" b="1" spc="15" dirty="0">
                <a:latin typeface="Times New Roman"/>
                <a:cs typeface="Times New Roman"/>
              </a:rPr>
              <a:t>и</a:t>
            </a:r>
            <a:r>
              <a:rPr sz="2400" b="1" dirty="0">
                <a:latin typeface="Times New Roman"/>
                <a:cs typeface="Times New Roman"/>
              </a:rPr>
              <a:t>нанс</a:t>
            </a:r>
            <a:r>
              <a:rPr sz="2400" b="1" spc="-65" dirty="0">
                <a:latin typeface="Times New Roman"/>
                <a:cs typeface="Times New Roman"/>
              </a:rPr>
              <a:t>о</a:t>
            </a:r>
            <a:r>
              <a:rPr sz="2400" b="1" spc="20" dirty="0">
                <a:latin typeface="Times New Roman"/>
                <a:cs typeface="Times New Roman"/>
              </a:rPr>
              <a:t>в</a:t>
            </a:r>
            <a:r>
              <a:rPr sz="2400" b="1" dirty="0">
                <a:latin typeface="Times New Roman"/>
                <a:cs typeface="Times New Roman"/>
              </a:rPr>
              <a:t>и р</a:t>
            </a:r>
            <a:r>
              <a:rPr sz="2400" b="1" spc="20" dirty="0">
                <a:latin typeface="Times New Roman"/>
                <a:cs typeface="Times New Roman"/>
              </a:rPr>
              <a:t>е</a:t>
            </a:r>
            <a:r>
              <a:rPr sz="2400" b="1" spc="-35" dirty="0">
                <a:latin typeface="Times New Roman"/>
                <a:cs typeface="Times New Roman"/>
              </a:rPr>
              <a:t>с</a:t>
            </a:r>
            <a:r>
              <a:rPr sz="2400" b="1" dirty="0">
                <a:latin typeface="Times New Roman"/>
                <a:cs typeface="Times New Roman"/>
              </a:rPr>
              <a:t>урси</a:t>
            </a:r>
            <a:r>
              <a:rPr sz="2400" b="1" spc="18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з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204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за</a:t>
            </a:r>
            <a:r>
              <a:rPr sz="2400" b="1" spc="-10" dirty="0">
                <a:latin typeface="Times New Roman"/>
                <a:cs typeface="Times New Roman"/>
              </a:rPr>
              <a:t>д</a:t>
            </a:r>
            <a:r>
              <a:rPr sz="2400" b="1" dirty="0">
                <a:latin typeface="Times New Roman"/>
                <a:cs typeface="Times New Roman"/>
              </a:rPr>
              <a:t>ължителните</a:t>
            </a:r>
            <a:r>
              <a:rPr sz="2400" b="1" spc="1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раз</a:t>
            </a:r>
            <a:r>
              <a:rPr sz="2400" b="1" spc="-80" dirty="0">
                <a:latin typeface="Times New Roman"/>
                <a:cs typeface="Times New Roman"/>
              </a:rPr>
              <a:t>х</a:t>
            </a:r>
            <a:r>
              <a:rPr sz="2400" b="1" spc="-75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дни</a:t>
            </a:r>
            <a:r>
              <a:rPr sz="2400" b="1" spc="180" dirty="0">
                <a:latin typeface="Times New Roman"/>
                <a:cs typeface="Times New Roman"/>
              </a:rPr>
              <a:t> </a:t>
            </a:r>
            <a:r>
              <a:rPr sz="2400" b="1" spc="-4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т</a:t>
            </a:r>
            <a:r>
              <a:rPr sz="2400" b="1" spc="-60" dirty="0">
                <a:latin typeface="Times New Roman"/>
                <a:cs typeface="Times New Roman"/>
              </a:rPr>
              <a:t>го</a:t>
            </a:r>
            <a:r>
              <a:rPr sz="2400" b="1" dirty="0">
                <a:latin typeface="Times New Roman"/>
                <a:cs typeface="Times New Roman"/>
              </a:rPr>
              <a:t>ворности</a:t>
            </a:r>
            <a:r>
              <a:rPr sz="2400" b="1" spc="1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п</a:t>
            </a:r>
            <a:r>
              <a:rPr sz="2400" b="1" dirty="0">
                <a:latin typeface="Times New Roman"/>
                <a:cs typeface="Times New Roman"/>
              </a:rPr>
              <a:t>о</a:t>
            </a:r>
            <a:r>
              <a:rPr sz="2400" b="1" spc="19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за</a:t>
            </a:r>
            <a:r>
              <a:rPr sz="2400" b="1" spc="-35" dirty="0">
                <a:latin typeface="Times New Roman"/>
                <a:cs typeface="Times New Roman"/>
              </a:rPr>
              <a:t>к</a:t>
            </a:r>
            <a:r>
              <a:rPr sz="2400" b="1" dirty="0">
                <a:latin typeface="Times New Roman"/>
                <a:cs typeface="Times New Roman"/>
              </a:rPr>
              <a:t>он</a:t>
            </a:r>
            <a:r>
              <a:rPr sz="2400" b="1" spc="1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 и</a:t>
            </a:r>
            <a:r>
              <a:rPr sz="2400" b="1" spc="-10" dirty="0">
                <a:latin typeface="Times New Roman"/>
                <a:cs typeface="Times New Roman"/>
              </a:rPr>
              <a:t>з</a:t>
            </a:r>
            <a:r>
              <a:rPr sz="2400" b="1" dirty="0">
                <a:latin typeface="Times New Roman"/>
                <a:cs typeface="Times New Roman"/>
              </a:rPr>
              <a:t>пъл</a:t>
            </a:r>
            <a:r>
              <a:rPr sz="2400" b="1" spc="-10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ение</a:t>
            </a:r>
            <a:r>
              <a:rPr sz="2400" b="1" spc="-5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о</a:t>
            </a:r>
            <a:r>
              <a:rPr sz="2400" b="1" spc="3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60" dirty="0">
                <a:latin typeface="Times New Roman"/>
                <a:cs typeface="Times New Roman"/>
              </a:rPr>
              <a:t>г</a:t>
            </a:r>
            <a:r>
              <a:rPr sz="2400" b="1" spc="-75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д</a:t>
            </a:r>
            <a:r>
              <a:rPr sz="2400" b="1" spc="-10" dirty="0">
                <a:latin typeface="Times New Roman"/>
                <a:cs typeface="Times New Roman"/>
              </a:rPr>
              <a:t>и</a:t>
            </a:r>
            <a:r>
              <a:rPr sz="2400" b="1" dirty="0">
                <a:latin typeface="Times New Roman"/>
                <a:cs typeface="Times New Roman"/>
              </a:rPr>
              <a:t>шни</a:t>
            </a:r>
            <a:r>
              <a:rPr sz="2400" b="1" spc="-1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цели и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за</a:t>
            </a:r>
            <a:r>
              <a:rPr sz="2400" b="1" spc="-10" dirty="0">
                <a:latin typeface="Times New Roman"/>
                <a:cs typeface="Times New Roman"/>
              </a:rPr>
              <a:t>д</a:t>
            </a:r>
            <a:r>
              <a:rPr sz="2400" b="1" spc="-100" dirty="0">
                <a:latin typeface="Times New Roman"/>
                <a:cs typeface="Times New Roman"/>
              </a:rPr>
              <a:t>а</a:t>
            </a:r>
            <a:r>
              <a:rPr sz="2400" b="1" dirty="0">
                <a:latin typeface="Times New Roman"/>
                <a:cs typeface="Times New Roman"/>
              </a:rPr>
              <a:t>чи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4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т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м</a:t>
            </a:r>
            <a:r>
              <a:rPr sz="2400" b="1" spc="15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стно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з</a:t>
            </a:r>
            <a:r>
              <a:rPr sz="2400" b="1" spc="-10" dirty="0">
                <a:latin typeface="Times New Roman"/>
                <a:cs typeface="Times New Roman"/>
              </a:rPr>
              <a:t>н</a:t>
            </a:r>
            <a:r>
              <a:rPr sz="2400" b="1" spc="-100" dirty="0">
                <a:latin typeface="Times New Roman"/>
                <a:cs typeface="Times New Roman"/>
              </a:rPr>
              <a:t>а</a:t>
            </a:r>
            <a:r>
              <a:rPr sz="2400" b="1" dirty="0">
                <a:latin typeface="Times New Roman"/>
                <a:cs typeface="Times New Roman"/>
              </a:rPr>
              <a:t>чени</a:t>
            </a:r>
            <a:r>
              <a:rPr sz="2400" b="1" spc="-5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115496" y="411003"/>
            <a:ext cx="751403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7714">
              <a:lnSpc>
                <a:spcPct val="100000"/>
              </a:lnSpc>
            </a:pP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sz="3200" spc="-28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sz="3200" spc="-1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3200" spc="-19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</a:t>
            </a:r>
            <a:r>
              <a:rPr sz="3200" spc="-1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</a:t>
            </a:r>
            <a:endParaRPr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4772" y="4883992"/>
            <a:ext cx="382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……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0" name="Картина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3" y="35379"/>
            <a:ext cx="550817" cy="8032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38200" y="895350"/>
            <a:ext cx="8014893" cy="37676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>
              <a:lnSpc>
                <a:spcPct val="100000"/>
              </a:lnSpc>
            </a:pPr>
            <a:r>
              <a:rPr sz="2800" b="1" spc="-20" dirty="0" err="1" smtClean="0">
                <a:latin typeface="Times New Roman"/>
                <a:cs typeface="Times New Roman"/>
              </a:rPr>
              <a:t>Б</a:t>
            </a:r>
            <a:r>
              <a:rPr sz="2800" b="1" spc="-180" dirty="0" err="1" smtClean="0">
                <a:latin typeface="Times New Roman"/>
                <a:cs typeface="Times New Roman"/>
              </a:rPr>
              <a:t>ю</a:t>
            </a:r>
            <a:r>
              <a:rPr sz="2800" b="1" spc="-15" dirty="0" err="1" smtClean="0">
                <a:latin typeface="Times New Roman"/>
                <a:cs typeface="Times New Roman"/>
              </a:rPr>
              <a:t>д</a:t>
            </a:r>
            <a:r>
              <a:rPr sz="2800" b="1" spc="-55" dirty="0" err="1" smtClean="0">
                <a:latin typeface="Times New Roman"/>
                <a:cs typeface="Times New Roman"/>
              </a:rPr>
              <a:t>ж</a:t>
            </a:r>
            <a:r>
              <a:rPr sz="2800" b="1" spc="-15" dirty="0" err="1" smtClean="0">
                <a:latin typeface="Times New Roman"/>
                <a:cs typeface="Times New Roman"/>
              </a:rPr>
              <a:t>ет</a:t>
            </a:r>
            <a:r>
              <a:rPr sz="2800" b="1" spc="-25" dirty="0" smtClean="0">
                <a:latin typeface="Times New Roman"/>
                <a:cs typeface="Times New Roman"/>
              </a:rPr>
              <a:t> </a:t>
            </a:r>
            <a:r>
              <a:rPr sz="2800" b="1" spc="-10" dirty="0" smtClean="0">
                <a:latin typeface="Times New Roman"/>
                <a:cs typeface="Times New Roman"/>
              </a:rPr>
              <a:t>201</a:t>
            </a:r>
            <a:r>
              <a:rPr sz="2800" b="1" spc="-20" dirty="0" smtClean="0">
                <a:latin typeface="Times New Roman"/>
                <a:cs typeface="Times New Roman"/>
              </a:rPr>
              <a:t>9</a:t>
            </a:r>
            <a:r>
              <a:rPr sz="2800" b="1" spc="-10" dirty="0" smtClean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-15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сл</a:t>
            </a:r>
            <a:r>
              <a:rPr sz="2400" b="1" spc="-30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дните приоритет</a:t>
            </a:r>
            <a:r>
              <a:rPr sz="2400" b="1" spc="-20" dirty="0">
                <a:latin typeface="Times New Roman"/>
                <a:cs typeface="Times New Roman"/>
              </a:rPr>
              <a:t>и</a:t>
            </a:r>
            <a:r>
              <a:rPr sz="2400" b="1" dirty="0">
                <a:latin typeface="Times New Roman"/>
                <a:cs typeface="Times New Roman"/>
              </a:rPr>
              <a:t>:</a:t>
            </a:r>
            <a:endParaRPr sz="24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18135" algn="l"/>
              </a:tabLst>
            </a:pPr>
            <a:r>
              <a:rPr sz="2400" b="1" dirty="0" err="1">
                <a:latin typeface="Times New Roman"/>
                <a:cs typeface="Times New Roman"/>
              </a:rPr>
              <a:t>Съ</a:t>
            </a:r>
            <a:r>
              <a:rPr sz="2400" b="1" spc="-50" dirty="0" err="1">
                <a:latin typeface="Times New Roman"/>
                <a:cs typeface="Times New Roman"/>
              </a:rPr>
              <a:t>з</a:t>
            </a:r>
            <a:r>
              <a:rPr sz="2400" b="1" dirty="0" err="1">
                <a:latin typeface="Times New Roman"/>
                <a:cs typeface="Times New Roman"/>
              </a:rPr>
              <a:t>дав</a:t>
            </a:r>
            <a:r>
              <a:rPr sz="2400" b="1" spc="15" dirty="0" err="1">
                <a:latin typeface="Times New Roman"/>
                <a:cs typeface="Times New Roman"/>
              </a:rPr>
              <a:t>а</a:t>
            </a:r>
            <a:r>
              <a:rPr sz="2400" b="1" spc="5" dirty="0" err="1">
                <a:latin typeface="Times New Roman"/>
                <a:cs typeface="Times New Roman"/>
              </a:rPr>
              <a:t>н</a:t>
            </a:r>
            <a:r>
              <a:rPr sz="2400" b="1" dirty="0" err="1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atin typeface="Times New Roman"/>
                <a:cs typeface="Times New Roman"/>
              </a:rPr>
              <a:t>на</a:t>
            </a:r>
            <a:r>
              <a:rPr sz="2400" b="1" dirty="0" smtClean="0">
                <a:latin typeface="Times New Roman"/>
                <a:cs typeface="Times New Roman"/>
              </a:rPr>
              <a:t> </a:t>
            </a:r>
            <a:r>
              <a:rPr sz="2400" b="1" spc="-60" dirty="0" err="1" smtClean="0">
                <a:latin typeface="Times New Roman"/>
                <a:cs typeface="Times New Roman"/>
              </a:rPr>
              <a:t>б</a:t>
            </a:r>
            <a:r>
              <a:rPr sz="2400" b="1" dirty="0" err="1" smtClean="0">
                <a:latin typeface="Times New Roman"/>
                <a:cs typeface="Times New Roman"/>
              </a:rPr>
              <a:t>ла</a:t>
            </a:r>
            <a:r>
              <a:rPr sz="2400" b="1" spc="-55" dirty="0" err="1" smtClean="0">
                <a:latin typeface="Times New Roman"/>
                <a:cs typeface="Times New Roman"/>
              </a:rPr>
              <a:t>г</a:t>
            </a:r>
            <a:r>
              <a:rPr sz="2400" b="1" dirty="0" err="1" smtClean="0">
                <a:latin typeface="Times New Roman"/>
                <a:cs typeface="Times New Roman"/>
              </a:rPr>
              <a:t>опр</a:t>
            </a:r>
            <a:r>
              <a:rPr sz="2400" b="1" spc="10" dirty="0" err="1" smtClean="0">
                <a:latin typeface="Times New Roman"/>
                <a:cs typeface="Times New Roman"/>
              </a:rPr>
              <a:t>и</a:t>
            </a:r>
            <a:r>
              <a:rPr sz="2400" b="1" dirty="0" err="1" smtClean="0">
                <a:latin typeface="Times New Roman"/>
                <a:cs typeface="Times New Roman"/>
              </a:rPr>
              <a:t>ят</a:t>
            </a:r>
            <a:r>
              <a:rPr sz="2400" b="1" spc="5" dirty="0" err="1" smtClean="0">
                <a:latin typeface="Times New Roman"/>
                <a:cs typeface="Times New Roman"/>
              </a:rPr>
              <a:t>н</a:t>
            </a:r>
            <a:r>
              <a:rPr sz="2400" b="1" dirty="0" err="1" smtClean="0">
                <a:latin typeface="Times New Roman"/>
                <a:cs typeface="Times New Roman"/>
              </a:rPr>
              <a:t>и</a:t>
            </a:r>
            <a:r>
              <a:rPr sz="2400" b="1" dirty="0" smtClean="0">
                <a:latin typeface="Times New Roman"/>
                <a:cs typeface="Times New Roman"/>
              </a:rPr>
              <a:t> </a:t>
            </a:r>
            <a:r>
              <a:rPr sz="2400" b="1" spc="-70" dirty="0" err="1" smtClean="0">
                <a:latin typeface="Times New Roman"/>
                <a:cs typeface="Times New Roman"/>
              </a:rPr>
              <a:t>у</a:t>
            </a:r>
            <a:r>
              <a:rPr sz="2400" b="1" dirty="0" err="1" smtClean="0">
                <a:latin typeface="Times New Roman"/>
                <a:cs typeface="Times New Roman"/>
              </a:rPr>
              <a:t>сл</a:t>
            </a:r>
            <a:r>
              <a:rPr sz="2400" b="1" spc="-55" dirty="0" err="1" smtClean="0">
                <a:latin typeface="Times New Roman"/>
                <a:cs typeface="Times New Roman"/>
              </a:rPr>
              <a:t>о</a:t>
            </a:r>
            <a:r>
              <a:rPr sz="2400" b="1" dirty="0" err="1" smtClean="0">
                <a:latin typeface="Times New Roman"/>
                <a:cs typeface="Times New Roman"/>
              </a:rPr>
              <a:t>вия</a:t>
            </a:r>
            <a:r>
              <a:rPr sz="2400" b="1" dirty="0" smtClean="0">
                <a:latin typeface="Times New Roman"/>
                <a:cs typeface="Times New Roman"/>
              </a:rPr>
              <a:t> </a:t>
            </a:r>
            <a:r>
              <a:rPr sz="2400" b="1" spc="-5" dirty="0" err="1" smtClean="0">
                <a:latin typeface="Times New Roman"/>
                <a:cs typeface="Times New Roman"/>
              </a:rPr>
              <a:t>з</a:t>
            </a:r>
            <a:r>
              <a:rPr sz="2400" b="1" dirty="0" err="1" smtClean="0">
                <a:latin typeface="Times New Roman"/>
                <a:cs typeface="Times New Roman"/>
              </a:rPr>
              <a:t>а</a:t>
            </a:r>
            <a:r>
              <a:rPr sz="2400" b="1" dirty="0" smtClean="0"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atin typeface="Times New Roman"/>
                <a:cs typeface="Times New Roman"/>
              </a:rPr>
              <a:t>раз</a:t>
            </a:r>
            <a:r>
              <a:rPr sz="2400" b="1" spc="10" dirty="0" err="1" smtClean="0">
                <a:latin typeface="Times New Roman"/>
                <a:cs typeface="Times New Roman"/>
              </a:rPr>
              <a:t>в</a:t>
            </a:r>
            <a:r>
              <a:rPr sz="2400" b="1" dirty="0" err="1" smtClean="0">
                <a:latin typeface="Times New Roman"/>
                <a:cs typeface="Times New Roman"/>
              </a:rPr>
              <a:t>и</a:t>
            </a:r>
            <a:r>
              <a:rPr sz="2400" b="1" spc="5" dirty="0" err="1" smtClean="0">
                <a:latin typeface="Times New Roman"/>
                <a:cs typeface="Times New Roman"/>
              </a:rPr>
              <a:t>т</a:t>
            </a:r>
            <a:r>
              <a:rPr sz="2400" b="1" dirty="0" err="1" smtClean="0">
                <a:latin typeface="Times New Roman"/>
                <a:cs typeface="Times New Roman"/>
              </a:rPr>
              <a:t>ие</a:t>
            </a:r>
            <a:r>
              <a:rPr lang="bg-BG" sz="2400" b="1" dirty="0"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atin typeface="Times New Roman"/>
                <a:cs typeface="Times New Roman"/>
              </a:rPr>
              <a:t>на</a:t>
            </a:r>
            <a:r>
              <a:rPr sz="2400" b="1" dirty="0" smtClean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м</a:t>
            </a:r>
            <a:r>
              <a:rPr sz="2400" b="1" spc="20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стн</a:t>
            </a:r>
            <a:r>
              <a:rPr sz="2400" b="1" spc="-60" dirty="0">
                <a:latin typeface="Times New Roman"/>
                <a:cs typeface="Times New Roman"/>
              </a:rPr>
              <a:t>а</a:t>
            </a:r>
            <a:r>
              <a:rPr sz="2400" b="1" spc="15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229" dirty="0">
                <a:latin typeface="Times New Roman"/>
                <a:cs typeface="Times New Roman"/>
              </a:rPr>
              <a:t> </a:t>
            </a:r>
            <a:r>
              <a:rPr sz="2400" b="1" spc="5" dirty="0">
                <a:latin typeface="Times New Roman"/>
                <a:cs typeface="Times New Roman"/>
              </a:rPr>
              <a:t>и</a:t>
            </a:r>
            <a:r>
              <a:rPr sz="2400" b="1" spc="-40" dirty="0">
                <a:latin typeface="Times New Roman"/>
                <a:cs typeface="Times New Roman"/>
              </a:rPr>
              <a:t>к</a:t>
            </a:r>
            <a:r>
              <a:rPr sz="2400" b="1" spc="5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н</a:t>
            </a:r>
            <a:r>
              <a:rPr sz="2400" b="1" spc="-50" dirty="0">
                <a:latin typeface="Times New Roman"/>
                <a:cs typeface="Times New Roman"/>
              </a:rPr>
              <a:t>о</a:t>
            </a:r>
            <a:r>
              <a:rPr sz="2400" b="1" spc="5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-40" dirty="0">
                <a:latin typeface="Times New Roman"/>
                <a:cs typeface="Times New Roman"/>
              </a:rPr>
              <a:t>к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24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2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</a:t>
            </a:r>
            <a:r>
              <a:rPr sz="2400" b="1" spc="-60" dirty="0">
                <a:latin typeface="Times New Roman"/>
                <a:cs typeface="Times New Roman"/>
              </a:rPr>
              <a:t>о</a:t>
            </a:r>
            <a:r>
              <a:rPr sz="2400" b="1" spc="5" dirty="0">
                <a:latin typeface="Times New Roman"/>
                <a:cs typeface="Times New Roman"/>
              </a:rPr>
              <a:t>в</a:t>
            </a:r>
            <a:r>
              <a:rPr sz="2400" b="1" dirty="0">
                <a:latin typeface="Times New Roman"/>
                <a:cs typeface="Times New Roman"/>
              </a:rPr>
              <a:t>иша</a:t>
            </a:r>
            <a:r>
              <a:rPr sz="2400" b="1" spc="10" dirty="0">
                <a:latin typeface="Times New Roman"/>
                <a:cs typeface="Times New Roman"/>
              </a:rPr>
              <a:t>в</a:t>
            </a:r>
            <a:r>
              <a:rPr sz="2400" b="1" dirty="0">
                <a:latin typeface="Times New Roman"/>
                <a:cs typeface="Times New Roman"/>
              </a:rPr>
              <a:t>ане</a:t>
            </a:r>
            <a:r>
              <a:rPr sz="2400" b="1" spc="2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</a:t>
            </a:r>
            <a:r>
              <a:rPr sz="2400" b="1" spc="2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анда</a:t>
            </a:r>
            <a:r>
              <a:rPr sz="2400" b="1" spc="-40" dirty="0">
                <a:latin typeface="Times New Roman"/>
                <a:cs typeface="Times New Roman"/>
              </a:rPr>
              <a:t>р</a:t>
            </a:r>
            <a:r>
              <a:rPr sz="2400" b="1" spc="15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2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235" dirty="0">
                <a:latin typeface="Times New Roman"/>
                <a:cs typeface="Times New Roman"/>
              </a:rPr>
              <a:t> </a:t>
            </a:r>
            <a:r>
              <a:rPr sz="2400" b="1" spc="5" dirty="0">
                <a:latin typeface="Times New Roman"/>
                <a:cs typeface="Times New Roman"/>
              </a:rPr>
              <a:t>жи</a:t>
            </a:r>
            <a:r>
              <a:rPr sz="2400" b="1" spc="-15" dirty="0">
                <a:latin typeface="Times New Roman"/>
                <a:cs typeface="Times New Roman"/>
              </a:rPr>
              <a:t>в</a:t>
            </a:r>
            <a:r>
              <a:rPr sz="2400" b="1" spc="-35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т</a:t>
            </a:r>
            <a:r>
              <a:rPr sz="2400" b="1" spc="23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на </a:t>
            </a:r>
            <a:r>
              <a:rPr sz="2400" b="1" dirty="0">
                <a:latin typeface="Times New Roman"/>
                <a:cs typeface="Times New Roman"/>
              </a:rPr>
              <a:t>м</a:t>
            </a:r>
            <a:r>
              <a:rPr sz="2400" b="1" spc="25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стн</a:t>
            </a:r>
            <a:r>
              <a:rPr sz="2400" b="1" spc="-30" dirty="0">
                <a:latin typeface="Times New Roman"/>
                <a:cs typeface="Times New Roman"/>
              </a:rPr>
              <a:t>о</a:t>
            </a:r>
            <a:r>
              <a:rPr sz="2400" b="1" spc="-4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о на</a:t>
            </a:r>
            <a:r>
              <a:rPr sz="2400" b="1" spc="25" dirty="0">
                <a:latin typeface="Times New Roman"/>
                <a:cs typeface="Times New Roman"/>
              </a:rPr>
              <a:t>с</a:t>
            </a:r>
            <a:r>
              <a:rPr sz="2400" b="1" dirty="0">
                <a:latin typeface="Times New Roman"/>
                <a:cs typeface="Times New Roman"/>
              </a:rPr>
              <a:t>ел</a:t>
            </a:r>
            <a:r>
              <a:rPr sz="2400" b="1" spc="5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ни</a:t>
            </a:r>
            <a:r>
              <a:rPr sz="2400" b="1" spc="-10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spc="-85" dirty="0">
                <a:latin typeface="Wingdings"/>
                <a:cs typeface="Wingdings"/>
              </a:rPr>
              <a:t></a:t>
            </a:r>
            <a:r>
              <a:rPr sz="2400" b="1" dirty="0" err="1" smtClean="0">
                <a:latin typeface="Times New Roman"/>
                <a:cs typeface="Times New Roman"/>
              </a:rPr>
              <a:t>Съ</a:t>
            </a:r>
            <a:r>
              <a:rPr sz="2400" b="1" spc="-50" dirty="0" err="1" smtClean="0">
                <a:latin typeface="Times New Roman"/>
                <a:cs typeface="Times New Roman"/>
              </a:rPr>
              <a:t>з</a:t>
            </a:r>
            <a:r>
              <a:rPr sz="2400" b="1" dirty="0" err="1" smtClean="0">
                <a:latin typeface="Times New Roman"/>
                <a:cs typeface="Times New Roman"/>
              </a:rPr>
              <a:t>дав</a:t>
            </a:r>
            <a:r>
              <a:rPr sz="2400" b="1" spc="15" dirty="0" err="1" smtClean="0">
                <a:latin typeface="Times New Roman"/>
                <a:cs typeface="Times New Roman"/>
              </a:rPr>
              <a:t>а</a:t>
            </a:r>
            <a:r>
              <a:rPr sz="2400" b="1" dirty="0" err="1" smtClean="0">
                <a:latin typeface="Times New Roman"/>
                <a:cs typeface="Times New Roman"/>
              </a:rPr>
              <a:t>не</a:t>
            </a:r>
            <a:r>
              <a:rPr lang="bg-BG" sz="2400" b="1" dirty="0" smtClean="0"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atin typeface="Times New Roman"/>
                <a:cs typeface="Times New Roman"/>
              </a:rPr>
              <a:t>на</a:t>
            </a:r>
            <a:r>
              <a:rPr lang="bg-BG" sz="2400" b="1" dirty="0">
                <a:latin typeface="Times New Roman"/>
                <a:cs typeface="Times New Roman"/>
              </a:rPr>
              <a:t> </a:t>
            </a:r>
            <a:r>
              <a:rPr sz="2400" b="1" spc="-40" dirty="0" err="1" smtClean="0">
                <a:latin typeface="Times New Roman"/>
                <a:cs typeface="Times New Roman"/>
              </a:rPr>
              <a:t>м</a:t>
            </a:r>
            <a:r>
              <a:rPr sz="2400" b="1" spc="-70" dirty="0" err="1" smtClean="0">
                <a:latin typeface="Times New Roman"/>
                <a:cs typeface="Times New Roman"/>
              </a:rPr>
              <a:t>о</a:t>
            </a:r>
            <a:r>
              <a:rPr sz="2400" b="1" dirty="0" err="1" smtClean="0">
                <a:latin typeface="Times New Roman"/>
                <a:cs typeface="Times New Roman"/>
              </a:rPr>
              <a:t>де</a:t>
            </a:r>
            <a:r>
              <a:rPr sz="2400" b="1" spc="10" dirty="0" err="1" smtClean="0">
                <a:latin typeface="Times New Roman"/>
                <a:cs typeface="Times New Roman"/>
              </a:rPr>
              <a:t>р</a:t>
            </a:r>
            <a:r>
              <a:rPr sz="2400" b="1" dirty="0" err="1" smtClean="0">
                <a:latin typeface="Times New Roman"/>
                <a:cs typeface="Times New Roman"/>
              </a:rPr>
              <a:t>на</a:t>
            </a:r>
            <a:r>
              <a:rPr sz="2400" b="1" dirty="0">
                <a:latin typeface="Times New Roman"/>
                <a:cs typeface="Times New Roman"/>
              </a:rPr>
              <a:t>, </a:t>
            </a:r>
            <a:r>
              <a:rPr sz="2400" b="1" dirty="0" err="1" smtClean="0">
                <a:latin typeface="Times New Roman"/>
                <a:cs typeface="Times New Roman"/>
              </a:rPr>
              <a:t>р</a:t>
            </a:r>
            <a:r>
              <a:rPr sz="2400" b="1" spc="10" dirty="0" err="1" smtClean="0">
                <a:latin typeface="Times New Roman"/>
                <a:cs typeface="Times New Roman"/>
              </a:rPr>
              <a:t>а</a:t>
            </a:r>
            <a:r>
              <a:rPr sz="2400" b="1" dirty="0" err="1" smtClean="0">
                <a:latin typeface="Times New Roman"/>
                <a:cs typeface="Times New Roman"/>
              </a:rPr>
              <a:t>з</a:t>
            </a:r>
            <a:r>
              <a:rPr sz="2400" b="1" spc="5" dirty="0" err="1" smtClean="0">
                <a:latin typeface="Times New Roman"/>
                <a:cs typeface="Times New Roman"/>
              </a:rPr>
              <a:t>в</a:t>
            </a:r>
            <a:r>
              <a:rPr sz="2400" b="1" dirty="0" err="1" smtClean="0">
                <a:latin typeface="Times New Roman"/>
                <a:cs typeface="Times New Roman"/>
              </a:rPr>
              <a:t>и</a:t>
            </a:r>
            <a:r>
              <a:rPr sz="2400" b="1" spc="10" dirty="0" err="1" smtClean="0">
                <a:latin typeface="Times New Roman"/>
                <a:cs typeface="Times New Roman"/>
              </a:rPr>
              <a:t>в</a:t>
            </a:r>
            <a:r>
              <a:rPr sz="2400" b="1" dirty="0" err="1" smtClean="0">
                <a:latin typeface="Times New Roman"/>
                <a:cs typeface="Times New Roman"/>
              </a:rPr>
              <a:t>аща</a:t>
            </a:r>
            <a:r>
              <a:rPr sz="2400" b="1" dirty="0" smtClean="0">
                <a:latin typeface="Times New Roman"/>
                <a:cs typeface="Times New Roman"/>
              </a:rPr>
              <a:t> </a:t>
            </a:r>
            <a:r>
              <a:rPr sz="2400" b="1" spc="160" dirty="0" smtClean="0">
                <a:latin typeface="Times New Roman"/>
                <a:cs typeface="Times New Roman"/>
              </a:rPr>
              <a:t> </a:t>
            </a:r>
            <a:r>
              <a:rPr sz="2400" b="1" spc="25" dirty="0">
                <a:latin typeface="Times New Roman"/>
                <a:cs typeface="Times New Roman"/>
              </a:rPr>
              <a:t>с</a:t>
            </a:r>
            <a:r>
              <a:rPr sz="2400" b="1" dirty="0">
                <a:latin typeface="Times New Roman"/>
                <a:cs typeface="Times New Roman"/>
              </a:rPr>
              <a:t>е </a:t>
            </a:r>
            <a:r>
              <a:rPr sz="2400" b="1" spc="1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 </a:t>
            </a:r>
            <a:r>
              <a:rPr sz="2400" b="1" spc="175" dirty="0"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atin typeface="Times New Roman"/>
                <a:cs typeface="Times New Roman"/>
              </a:rPr>
              <a:t>п</a:t>
            </a:r>
            <a:r>
              <a:rPr sz="2400" b="1" spc="5" dirty="0" err="1" smtClean="0">
                <a:latin typeface="Times New Roman"/>
                <a:cs typeface="Times New Roman"/>
              </a:rPr>
              <a:t>р</a:t>
            </a:r>
            <a:r>
              <a:rPr sz="2400" b="1" dirty="0" err="1" smtClean="0">
                <a:latin typeface="Times New Roman"/>
                <a:cs typeface="Times New Roman"/>
              </a:rPr>
              <a:t>и</a:t>
            </a:r>
            <a:r>
              <a:rPr sz="2400" b="1" spc="-25" dirty="0" err="1" smtClean="0">
                <a:latin typeface="Times New Roman"/>
                <a:cs typeface="Times New Roman"/>
              </a:rPr>
              <a:t>в</a:t>
            </a:r>
            <a:r>
              <a:rPr sz="2400" b="1" dirty="0" err="1" smtClean="0">
                <a:latin typeface="Times New Roman"/>
                <a:cs typeface="Times New Roman"/>
              </a:rPr>
              <a:t>ле</a:t>
            </a:r>
            <a:r>
              <a:rPr sz="2400" b="1" spc="-35" dirty="0" err="1" smtClean="0">
                <a:latin typeface="Times New Roman"/>
                <a:cs typeface="Times New Roman"/>
              </a:rPr>
              <a:t>к</a:t>
            </a:r>
            <a:r>
              <a:rPr sz="2400" b="1" spc="-60" dirty="0" err="1" smtClean="0">
                <a:latin typeface="Times New Roman"/>
                <a:cs typeface="Times New Roman"/>
              </a:rPr>
              <a:t>а</a:t>
            </a:r>
            <a:r>
              <a:rPr sz="2400" b="1" spc="5" dirty="0" err="1" smtClean="0">
                <a:latin typeface="Times New Roman"/>
                <a:cs typeface="Times New Roman"/>
              </a:rPr>
              <a:t>т</a:t>
            </a:r>
            <a:r>
              <a:rPr sz="2400" b="1" dirty="0" err="1" smtClean="0">
                <a:latin typeface="Times New Roman"/>
                <a:cs typeface="Times New Roman"/>
              </a:rPr>
              <a:t>елна</a:t>
            </a:r>
            <a:r>
              <a:rPr lang="bg-BG" sz="2400" b="1" dirty="0" smtClean="0"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atin typeface="Times New Roman"/>
                <a:cs typeface="Times New Roman"/>
              </a:rPr>
              <a:t>община</a:t>
            </a:r>
            <a:r>
              <a:rPr sz="2400" b="1" dirty="0" smtClean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з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сво</a:t>
            </a:r>
            <a:r>
              <a:rPr sz="2400" b="1" spc="-10" dirty="0">
                <a:latin typeface="Times New Roman"/>
                <a:cs typeface="Times New Roman"/>
              </a:rPr>
              <a:t>и</a:t>
            </a:r>
            <a:r>
              <a:rPr sz="2400" b="1" dirty="0">
                <a:latin typeface="Times New Roman"/>
                <a:cs typeface="Times New Roman"/>
              </a:rPr>
              <a:t>те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жители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60" dirty="0">
                <a:latin typeface="Times New Roman"/>
                <a:cs typeface="Times New Roman"/>
              </a:rPr>
              <a:t>г</a:t>
            </a:r>
            <a:r>
              <a:rPr sz="2400" b="1" dirty="0">
                <a:latin typeface="Times New Roman"/>
                <a:cs typeface="Times New Roman"/>
              </a:rPr>
              <a:t>ост</a:t>
            </a:r>
            <a:r>
              <a:rPr sz="2400" b="1" spc="-15" dirty="0">
                <a:latin typeface="Times New Roman"/>
                <a:cs typeface="Times New Roman"/>
              </a:rPr>
              <a:t>и</a:t>
            </a:r>
            <a:r>
              <a:rPr sz="2400" b="1" dirty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</a:pPr>
            <a:r>
              <a:rPr sz="2400" spc="-85" dirty="0">
                <a:latin typeface="Wingdings"/>
                <a:cs typeface="Wingdings"/>
              </a:rPr>
              <a:t></a:t>
            </a:r>
            <a:r>
              <a:rPr sz="2400" b="1" dirty="0" err="1" smtClean="0">
                <a:latin typeface="Times New Roman"/>
                <a:cs typeface="Times New Roman"/>
              </a:rPr>
              <a:t>Изп</a:t>
            </a:r>
            <a:r>
              <a:rPr sz="2400" b="1" spc="-30" dirty="0" err="1" smtClean="0">
                <a:latin typeface="Times New Roman"/>
                <a:cs typeface="Times New Roman"/>
              </a:rPr>
              <a:t>о</a:t>
            </a:r>
            <a:r>
              <a:rPr sz="2400" b="1" dirty="0" err="1" smtClean="0">
                <a:latin typeface="Times New Roman"/>
                <a:cs typeface="Times New Roman"/>
              </a:rPr>
              <a:t>лзв</a:t>
            </a:r>
            <a:r>
              <a:rPr sz="2400" b="1" spc="10" dirty="0" err="1" smtClean="0">
                <a:latin typeface="Times New Roman"/>
                <a:cs typeface="Times New Roman"/>
              </a:rPr>
              <a:t>а</a:t>
            </a:r>
            <a:r>
              <a:rPr sz="2400" b="1" spc="5" dirty="0" err="1" smtClean="0">
                <a:latin typeface="Times New Roman"/>
                <a:cs typeface="Times New Roman"/>
              </a:rPr>
              <a:t>н</a:t>
            </a:r>
            <a:r>
              <a:rPr sz="2400" b="1" dirty="0" err="1" smtClean="0">
                <a:latin typeface="Times New Roman"/>
                <a:cs typeface="Times New Roman"/>
              </a:rPr>
              <a:t>е</a:t>
            </a:r>
            <a:r>
              <a:rPr lang="bg-BG" sz="2400" b="1" spc="225" dirty="0"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atin typeface="Times New Roman"/>
                <a:cs typeface="Times New Roman"/>
              </a:rPr>
              <a:t>на</a:t>
            </a:r>
            <a:r>
              <a:rPr lang="bg-BG" sz="2400" b="1" spc="235" dirty="0">
                <a:latin typeface="Times New Roman"/>
                <a:cs typeface="Times New Roman"/>
              </a:rPr>
              <a:t> </a:t>
            </a:r>
            <a:r>
              <a:rPr sz="2400" b="1" spc="-60" dirty="0" err="1" smtClean="0">
                <a:latin typeface="Times New Roman"/>
                <a:cs typeface="Times New Roman"/>
              </a:rPr>
              <a:t>в</a:t>
            </a:r>
            <a:r>
              <a:rPr sz="2400" b="1" dirty="0" err="1" smtClean="0">
                <a:latin typeface="Times New Roman"/>
                <a:cs typeface="Times New Roman"/>
              </a:rPr>
              <a:t>ъ</a:t>
            </a:r>
            <a:r>
              <a:rPr sz="2400" b="1" spc="-40" dirty="0" err="1" smtClean="0">
                <a:latin typeface="Times New Roman"/>
                <a:cs typeface="Times New Roman"/>
              </a:rPr>
              <a:t>зм</a:t>
            </a:r>
            <a:r>
              <a:rPr sz="2400" b="1" spc="-50" dirty="0" err="1" smtClean="0">
                <a:latin typeface="Times New Roman"/>
                <a:cs typeface="Times New Roman"/>
              </a:rPr>
              <a:t>о</a:t>
            </a:r>
            <a:r>
              <a:rPr sz="2400" b="1" dirty="0" err="1" smtClean="0">
                <a:latin typeface="Times New Roman"/>
                <a:cs typeface="Times New Roman"/>
              </a:rPr>
              <a:t>жно</a:t>
            </a:r>
            <a:r>
              <a:rPr sz="2400" b="1" spc="5" dirty="0" err="1" smtClean="0">
                <a:latin typeface="Times New Roman"/>
                <a:cs typeface="Times New Roman"/>
              </a:rPr>
              <a:t>с</a:t>
            </a:r>
            <a:r>
              <a:rPr sz="2400" b="1" dirty="0" err="1" smtClean="0">
                <a:latin typeface="Times New Roman"/>
                <a:cs typeface="Times New Roman"/>
              </a:rPr>
              <a:t>тите</a:t>
            </a:r>
            <a:r>
              <a:rPr sz="2400" b="1" spc="220" dirty="0" smtClean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з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235" dirty="0">
                <a:latin typeface="Times New Roman"/>
                <a:cs typeface="Times New Roman"/>
              </a:rPr>
              <a:t> </a:t>
            </a:r>
            <a:r>
              <a:rPr sz="2400" b="1" spc="-60" dirty="0" err="1">
                <a:latin typeface="Times New Roman"/>
                <a:cs typeface="Times New Roman"/>
              </a:rPr>
              <a:t>в</a:t>
            </a:r>
            <a:r>
              <a:rPr sz="2400" b="1" dirty="0" err="1">
                <a:latin typeface="Times New Roman"/>
                <a:cs typeface="Times New Roman"/>
              </a:rPr>
              <a:t>ъншно</a:t>
            </a:r>
            <a:r>
              <a:rPr sz="2400" b="1" spc="245" dirty="0">
                <a:latin typeface="Times New Roman"/>
                <a:cs typeface="Times New Roman"/>
              </a:rPr>
              <a:t> </a:t>
            </a:r>
            <a:r>
              <a:rPr lang="bg-BG" sz="2400" b="1" spc="245" dirty="0" smtClean="0">
                <a:latin typeface="Times New Roman"/>
                <a:cs typeface="Times New Roman"/>
              </a:rPr>
              <a:t>ф</a:t>
            </a:r>
            <a:r>
              <a:rPr sz="2400" b="1" spc="5" dirty="0" err="1" smtClean="0">
                <a:latin typeface="Times New Roman"/>
                <a:cs typeface="Times New Roman"/>
              </a:rPr>
              <a:t>ин</a:t>
            </a:r>
            <a:r>
              <a:rPr sz="2400" b="1" dirty="0" err="1" smtClean="0">
                <a:latin typeface="Times New Roman"/>
                <a:cs typeface="Times New Roman"/>
              </a:rPr>
              <a:t>ан</a:t>
            </a:r>
            <a:r>
              <a:rPr sz="2400" b="1" spc="15" dirty="0" err="1" smtClean="0">
                <a:latin typeface="Times New Roman"/>
                <a:cs typeface="Times New Roman"/>
              </a:rPr>
              <a:t>с</a:t>
            </a:r>
            <a:r>
              <a:rPr sz="2400" b="1" dirty="0" err="1" smtClean="0">
                <a:latin typeface="Times New Roman"/>
                <a:cs typeface="Times New Roman"/>
              </a:rPr>
              <a:t>ир</a:t>
            </a:r>
            <a:r>
              <a:rPr sz="2400" b="1" spc="10" dirty="0" err="1" smtClean="0">
                <a:latin typeface="Times New Roman"/>
                <a:cs typeface="Times New Roman"/>
              </a:rPr>
              <a:t>а</a:t>
            </a:r>
            <a:r>
              <a:rPr sz="2400" b="1" dirty="0" err="1" smtClean="0">
                <a:latin typeface="Times New Roman"/>
                <a:cs typeface="Times New Roman"/>
              </a:rPr>
              <a:t>не</a:t>
            </a:r>
            <a:r>
              <a:rPr sz="2400" b="1" dirty="0">
                <a:latin typeface="Times New Roman"/>
                <a:cs typeface="Times New Roman"/>
              </a:rPr>
              <a:t>,</a:t>
            </a:r>
            <a:r>
              <a:rPr sz="2400" b="1" spc="229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 цел </a:t>
            </a:r>
            <a:r>
              <a:rPr sz="2400" b="1" spc="-204" dirty="0">
                <a:latin typeface="Times New Roman"/>
                <a:cs typeface="Times New Roman"/>
              </a:rPr>
              <a:t> </a:t>
            </a:r>
            <a:r>
              <a:rPr sz="2400" b="1" spc="5" dirty="0">
                <a:latin typeface="Times New Roman"/>
                <a:cs typeface="Times New Roman"/>
              </a:rPr>
              <a:t>п</a:t>
            </a:r>
            <a:r>
              <a:rPr sz="2400" b="1" dirty="0">
                <a:latin typeface="Times New Roman"/>
                <a:cs typeface="Times New Roman"/>
              </a:rPr>
              <a:t>р</a:t>
            </a:r>
            <a:r>
              <a:rPr sz="2400" b="1" spc="-7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д</a:t>
            </a:r>
            <a:r>
              <a:rPr sz="2400" b="1" spc="15" dirty="0">
                <a:latin typeface="Times New Roman"/>
                <a:cs typeface="Times New Roman"/>
              </a:rPr>
              <a:t>ъ</a:t>
            </a:r>
            <a:r>
              <a:rPr sz="2400" b="1" dirty="0">
                <a:latin typeface="Times New Roman"/>
                <a:cs typeface="Times New Roman"/>
              </a:rPr>
              <a:t>лжаване  </a:t>
            </a:r>
            <a:r>
              <a:rPr sz="2400" b="1" spc="190" dirty="0">
                <a:latin typeface="Times New Roman"/>
                <a:cs typeface="Times New Roman"/>
              </a:rPr>
              <a:t> </a:t>
            </a:r>
            <a:r>
              <a:rPr sz="2400" b="1" dirty="0" err="1">
                <a:latin typeface="Times New Roman"/>
                <a:cs typeface="Times New Roman"/>
              </a:rPr>
              <a:t>п</a:t>
            </a:r>
            <a:r>
              <a:rPr sz="2400" b="1" spc="-35" dirty="0" err="1">
                <a:latin typeface="Times New Roman"/>
                <a:cs typeface="Times New Roman"/>
              </a:rPr>
              <a:t>о</a:t>
            </a:r>
            <a:r>
              <a:rPr sz="2400" b="1" spc="5" dirty="0" err="1">
                <a:latin typeface="Times New Roman"/>
                <a:cs typeface="Times New Roman"/>
              </a:rPr>
              <a:t>л</a:t>
            </a:r>
            <a:r>
              <a:rPr sz="2400" b="1" dirty="0" err="1">
                <a:latin typeface="Times New Roman"/>
                <a:cs typeface="Times New Roman"/>
              </a:rPr>
              <a:t>и</a:t>
            </a:r>
            <a:r>
              <a:rPr sz="2400" b="1" spc="5" dirty="0" err="1">
                <a:latin typeface="Times New Roman"/>
                <a:cs typeface="Times New Roman"/>
              </a:rPr>
              <a:t>т</a:t>
            </a:r>
            <a:r>
              <a:rPr sz="2400" b="1" dirty="0" err="1">
                <a:latin typeface="Times New Roman"/>
                <a:cs typeface="Times New Roman"/>
              </a:rPr>
              <a:t>и</a:t>
            </a:r>
            <a:r>
              <a:rPr sz="2400" b="1" spc="-40" dirty="0" err="1">
                <a:latin typeface="Times New Roman"/>
                <a:cs typeface="Times New Roman"/>
              </a:rPr>
              <a:t>к</a:t>
            </a:r>
            <a:r>
              <a:rPr sz="2400" b="1" spc="-60" dirty="0" err="1">
                <a:latin typeface="Times New Roman"/>
                <a:cs typeface="Times New Roman"/>
              </a:rPr>
              <a:t>а</a:t>
            </a:r>
            <a:r>
              <a:rPr sz="2400" b="1" spc="30" dirty="0" err="1">
                <a:latin typeface="Times New Roman"/>
                <a:cs typeface="Times New Roman"/>
              </a:rPr>
              <a:t>т</a:t>
            </a:r>
            <a:r>
              <a:rPr sz="2400" b="1" dirty="0" err="1">
                <a:latin typeface="Times New Roman"/>
                <a:cs typeface="Times New Roman"/>
              </a:rPr>
              <a:t>а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220" dirty="0">
                <a:latin typeface="Times New Roman"/>
                <a:cs typeface="Times New Roman"/>
              </a:rPr>
              <a:t> </a:t>
            </a:r>
            <a:endParaRPr lang="bg-BG" sz="2400" b="1" spc="-220" dirty="0" smtClean="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</a:pPr>
            <a:r>
              <a:rPr sz="2400" b="1" spc="-5" dirty="0" err="1" smtClean="0">
                <a:latin typeface="Times New Roman"/>
                <a:cs typeface="Times New Roman"/>
              </a:rPr>
              <a:t>з</a:t>
            </a:r>
            <a:r>
              <a:rPr sz="2400" b="1" dirty="0" err="1" smtClean="0">
                <a:latin typeface="Times New Roman"/>
                <a:cs typeface="Times New Roman"/>
              </a:rPr>
              <a:t>а</a:t>
            </a:r>
            <a:r>
              <a:rPr sz="2400" b="1" dirty="0" smtClean="0">
                <a:latin typeface="Times New Roman"/>
                <a:cs typeface="Times New Roman"/>
              </a:rPr>
              <a:t> </a:t>
            </a:r>
            <a:r>
              <a:rPr sz="2400" b="1" spc="-210" dirty="0" smtClean="0">
                <a:latin typeface="Times New Roman"/>
                <a:cs typeface="Times New Roman"/>
              </a:rPr>
              <a:t> </a:t>
            </a:r>
            <a:r>
              <a:rPr sz="2400" b="1" spc="5" dirty="0">
                <a:latin typeface="Times New Roman"/>
                <a:cs typeface="Times New Roman"/>
              </a:rPr>
              <a:t>п</a:t>
            </a:r>
            <a:r>
              <a:rPr sz="2400" b="1" spc="-7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до</a:t>
            </a:r>
            <a:r>
              <a:rPr sz="2400" b="1" spc="10" dirty="0">
                <a:latin typeface="Times New Roman"/>
                <a:cs typeface="Times New Roman"/>
              </a:rPr>
              <a:t>б</a:t>
            </a:r>
            <a:r>
              <a:rPr sz="2400" b="1" dirty="0">
                <a:latin typeface="Times New Roman"/>
                <a:cs typeface="Times New Roman"/>
              </a:rPr>
              <a:t>ряв</a:t>
            </a:r>
            <a:r>
              <a:rPr sz="2400" b="1" spc="10" dirty="0">
                <a:latin typeface="Times New Roman"/>
                <a:cs typeface="Times New Roman"/>
              </a:rPr>
              <a:t>а</a:t>
            </a:r>
            <a:r>
              <a:rPr sz="2400" b="1" dirty="0">
                <a:latin typeface="Times New Roman"/>
                <a:cs typeface="Times New Roman"/>
              </a:rPr>
              <a:t>не </a:t>
            </a:r>
            <a:r>
              <a:rPr sz="2400" b="1" spc="-220" dirty="0">
                <a:latin typeface="Times New Roman"/>
                <a:cs typeface="Times New Roman"/>
              </a:rPr>
              <a:t> </a:t>
            </a:r>
            <a:r>
              <a:rPr sz="2400" b="1" dirty="0" err="1">
                <a:latin typeface="Times New Roman"/>
                <a:cs typeface="Times New Roman"/>
              </a:rPr>
              <a:t>на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195" dirty="0"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atin typeface="Times New Roman"/>
                <a:cs typeface="Times New Roman"/>
              </a:rPr>
              <a:t>и</a:t>
            </a:r>
            <a:r>
              <a:rPr sz="2400" b="1" spc="20" dirty="0" err="1" smtClean="0">
                <a:latin typeface="Times New Roman"/>
                <a:cs typeface="Times New Roman"/>
              </a:rPr>
              <a:t>н</a:t>
            </a:r>
            <a:r>
              <a:rPr sz="2400" b="1" spc="-30" dirty="0" err="1" smtClean="0">
                <a:latin typeface="Times New Roman"/>
                <a:cs typeface="Times New Roman"/>
              </a:rPr>
              <a:t>ф</a:t>
            </a:r>
            <a:r>
              <a:rPr sz="2400" b="1" spc="5" dirty="0" err="1" smtClean="0">
                <a:latin typeface="Times New Roman"/>
                <a:cs typeface="Times New Roman"/>
              </a:rPr>
              <a:t>р</a:t>
            </a:r>
            <a:r>
              <a:rPr sz="2400" b="1" spc="-5" dirty="0" err="1" smtClean="0">
                <a:latin typeface="Times New Roman"/>
                <a:cs typeface="Times New Roman"/>
              </a:rPr>
              <a:t>а</a:t>
            </a:r>
            <a:r>
              <a:rPr sz="2400" b="1" dirty="0" err="1" smtClean="0">
                <a:latin typeface="Times New Roman"/>
                <a:cs typeface="Times New Roman"/>
              </a:rPr>
              <a:t>с</a:t>
            </a:r>
            <a:r>
              <a:rPr sz="2400" b="1" spc="20" dirty="0" err="1" smtClean="0">
                <a:latin typeface="Times New Roman"/>
                <a:cs typeface="Times New Roman"/>
              </a:rPr>
              <a:t>т</a:t>
            </a:r>
            <a:r>
              <a:rPr sz="2400" b="1" spc="-40" dirty="0" err="1" smtClean="0">
                <a:latin typeface="Times New Roman"/>
                <a:cs typeface="Times New Roman"/>
              </a:rPr>
              <a:t>р</a:t>
            </a:r>
            <a:r>
              <a:rPr sz="2400" b="1" dirty="0" err="1" smtClean="0">
                <a:latin typeface="Times New Roman"/>
                <a:cs typeface="Times New Roman"/>
              </a:rPr>
              <a:t>ук</a:t>
            </a:r>
            <a:r>
              <a:rPr sz="2400" b="1" spc="-40" dirty="0" err="1" smtClean="0">
                <a:latin typeface="Times New Roman"/>
                <a:cs typeface="Times New Roman"/>
              </a:rPr>
              <a:t>т</a:t>
            </a:r>
            <a:r>
              <a:rPr sz="2400" b="1" dirty="0" err="1" smtClean="0">
                <a:latin typeface="Times New Roman"/>
                <a:cs typeface="Times New Roman"/>
              </a:rPr>
              <a:t>ур</a:t>
            </a:r>
            <a:r>
              <a:rPr sz="2400" b="1" spc="-60" dirty="0" err="1" smtClean="0">
                <a:latin typeface="Times New Roman"/>
                <a:cs typeface="Times New Roman"/>
              </a:rPr>
              <a:t>а</a:t>
            </a:r>
            <a:r>
              <a:rPr sz="2400" b="1" spc="15" dirty="0" err="1" smtClean="0">
                <a:latin typeface="Times New Roman"/>
                <a:cs typeface="Times New Roman"/>
              </a:rPr>
              <a:t>т</a:t>
            </a:r>
            <a:r>
              <a:rPr sz="2400" b="1" dirty="0" err="1" smtClean="0">
                <a:latin typeface="Times New Roman"/>
                <a:cs typeface="Times New Roman"/>
              </a:rPr>
              <a:t>а</a:t>
            </a:r>
            <a:r>
              <a:rPr sz="2400" b="1" spc="10" dirty="0" smtClean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в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града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на</a:t>
            </a:r>
            <a:r>
              <a:rPr sz="2400" b="1" spc="20" dirty="0">
                <a:latin typeface="Times New Roman"/>
                <a:cs typeface="Times New Roman"/>
              </a:rPr>
              <a:t>с</a:t>
            </a:r>
            <a:r>
              <a:rPr sz="2400" b="1" dirty="0">
                <a:latin typeface="Times New Roman"/>
                <a:cs typeface="Times New Roman"/>
              </a:rPr>
              <a:t>елените м</a:t>
            </a:r>
            <a:r>
              <a:rPr sz="2400" b="1" spc="20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с</a:t>
            </a:r>
            <a:r>
              <a:rPr sz="2400" b="1" spc="2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 err="1">
                <a:latin typeface="Times New Roman"/>
                <a:cs typeface="Times New Roman"/>
              </a:rPr>
              <a:t>общин</a:t>
            </a:r>
            <a:r>
              <a:rPr sz="2400" b="1" spc="-60" dirty="0" err="1">
                <a:latin typeface="Times New Roman"/>
                <a:cs typeface="Times New Roman"/>
              </a:rPr>
              <a:t>а</a:t>
            </a:r>
            <a:r>
              <a:rPr sz="2400" b="1" spc="15" dirty="0" err="1">
                <a:latin typeface="Times New Roman"/>
                <a:cs typeface="Times New Roman"/>
              </a:rPr>
              <a:t>т</a:t>
            </a:r>
            <a:r>
              <a:rPr sz="2400" b="1" spc="-20" dirty="0" err="1">
                <a:latin typeface="Times New Roman"/>
                <a:cs typeface="Times New Roman"/>
              </a:rPr>
              <a:t>а</a:t>
            </a:r>
            <a:r>
              <a:rPr sz="2400" b="1" dirty="0" smtClean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14400" y="164128"/>
            <a:ext cx="751403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7714">
              <a:lnSpc>
                <a:spcPct val="100000"/>
              </a:lnSpc>
            </a:pP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sz="2800" spc="-28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</a:t>
            </a:r>
            <a:r>
              <a:rPr sz="28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sz="28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2800" spc="-1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</a:t>
            </a:r>
            <a:r>
              <a:rPr sz="28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34772" y="4883992"/>
            <a:ext cx="382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……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8" name="Картина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3" y="35379"/>
            <a:ext cx="550817" cy="8032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6300215" y="1203578"/>
            <a:ext cx="2592070" cy="1080135"/>
          </a:xfrm>
          <a:custGeom>
            <a:avLst/>
            <a:gdLst/>
            <a:ahLst/>
            <a:cxnLst/>
            <a:rect l="l" t="t" r="r" b="b"/>
            <a:pathLst>
              <a:path w="2592070" h="1080135">
                <a:moveTo>
                  <a:pt x="2411984" y="0"/>
                </a:moveTo>
                <a:lnTo>
                  <a:pt x="179959" y="0"/>
                </a:lnTo>
                <a:lnTo>
                  <a:pt x="165192" y="597"/>
                </a:lnTo>
                <a:lnTo>
                  <a:pt x="123057" y="9182"/>
                </a:lnTo>
                <a:lnTo>
                  <a:pt x="85141" y="26985"/>
                </a:lnTo>
                <a:lnTo>
                  <a:pt x="52689" y="52752"/>
                </a:lnTo>
                <a:lnTo>
                  <a:pt x="26949" y="85232"/>
                </a:lnTo>
                <a:lnTo>
                  <a:pt x="9169" y="123171"/>
                </a:lnTo>
                <a:lnTo>
                  <a:pt x="596" y="165318"/>
                </a:lnTo>
                <a:lnTo>
                  <a:pt x="0" y="180086"/>
                </a:lnTo>
                <a:lnTo>
                  <a:pt x="0" y="900049"/>
                </a:lnTo>
                <a:lnTo>
                  <a:pt x="5227" y="943312"/>
                </a:lnTo>
                <a:lnTo>
                  <a:pt x="20076" y="982773"/>
                </a:lnTo>
                <a:lnTo>
                  <a:pt x="43301" y="1017185"/>
                </a:lnTo>
                <a:lnTo>
                  <a:pt x="73654" y="1045301"/>
                </a:lnTo>
                <a:lnTo>
                  <a:pt x="109888" y="1065873"/>
                </a:lnTo>
                <a:lnTo>
                  <a:pt x="150755" y="1077654"/>
                </a:lnTo>
                <a:lnTo>
                  <a:pt x="179959" y="1080008"/>
                </a:lnTo>
                <a:lnTo>
                  <a:pt x="2411984" y="1080008"/>
                </a:lnTo>
                <a:lnTo>
                  <a:pt x="2455247" y="1074780"/>
                </a:lnTo>
                <a:lnTo>
                  <a:pt x="2494708" y="1059931"/>
                </a:lnTo>
                <a:lnTo>
                  <a:pt x="2529120" y="1036706"/>
                </a:lnTo>
                <a:lnTo>
                  <a:pt x="2557236" y="1006353"/>
                </a:lnTo>
                <a:lnTo>
                  <a:pt x="2577808" y="970119"/>
                </a:lnTo>
                <a:lnTo>
                  <a:pt x="2589589" y="929252"/>
                </a:lnTo>
                <a:lnTo>
                  <a:pt x="2591942" y="900049"/>
                </a:lnTo>
                <a:lnTo>
                  <a:pt x="2591942" y="180086"/>
                </a:lnTo>
                <a:lnTo>
                  <a:pt x="2586715" y="136815"/>
                </a:lnTo>
                <a:lnTo>
                  <a:pt x="2571866" y="97333"/>
                </a:lnTo>
                <a:lnTo>
                  <a:pt x="2548641" y="62895"/>
                </a:lnTo>
                <a:lnTo>
                  <a:pt x="2518288" y="34751"/>
                </a:lnTo>
                <a:lnTo>
                  <a:pt x="2482054" y="14154"/>
                </a:lnTo>
                <a:lnTo>
                  <a:pt x="2441187" y="2357"/>
                </a:lnTo>
                <a:lnTo>
                  <a:pt x="2411984" y="0"/>
                </a:lnTo>
                <a:close/>
              </a:path>
            </a:pathLst>
          </a:custGeom>
          <a:solidFill>
            <a:srgbClr val="C4BC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00215" y="1203578"/>
            <a:ext cx="2592070" cy="1080135"/>
          </a:xfrm>
          <a:custGeom>
            <a:avLst/>
            <a:gdLst/>
            <a:ahLst/>
            <a:cxnLst/>
            <a:rect l="l" t="t" r="r" b="b"/>
            <a:pathLst>
              <a:path w="2592070" h="1080135">
                <a:moveTo>
                  <a:pt x="0" y="180086"/>
                </a:moveTo>
                <a:lnTo>
                  <a:pt x="5227" y="136815"/>
                </a:lnTo>
                <a:lnTo>
                  <a:pt x="20076" y="97333"/>
                </a:lnTo>
                <a:lnTo>
                  <a:pt x="43301" y="62895"/>
                </a:lnTo>
                <a:lnTo>
                  <a:pt x="73654" y="34751"/>
                </a:lnTo>
                <a:lnTo>
                  <a:pt x="109888" y="14154"/>
                </a:lnTo>
                <a:lnTo>
                  <a:pt x="150755" y="2357"/>
                </a:lnTo>
                <a:lnTo>
                  <a:pt x="179959" y="0"/>
                </a:lnTo>
                <a:lnTo>
                  <a:pt x="2411984" y="0"/>
                </a:lnTo>
                <a:lnTo>
                  <a:pt x="2455247" y="5234"/>
                </a:lnTo>
                <a:lnTo>
                  <a:pt x="2494708" y="20104"/>
                </a:lnTo>
                <a:lnTo>
                  <a:pt x="2529120" y="43355"/>
                </a:lnTo>
                <a:lnTo>
                  <a:pt x="2557236" y="73737"/>
                </a:lnTo>
                <a:lnTo>
                  <a:pt x="2577808" y="109995"/>
                </a:lnTo>
                <a:lnTo>
                  <a:pt x="2589589" y="150879"/>
                </a:lnTo>
                <a:lnTo>
                  <a:pt x="2591942" y="180086"/>
                </a:lnTo>
                <a:lnTo>
                  <a:pt x="2591942" y="900049"/>
                </a:lnTo>
                <a:lnTo>
                  <a:pt x="2586715" y="943312"/>
                </a:lnTo>
                <a:lnTo>
                  <a:pt x="2571866" y="982773"/>
                </a:lnTo>
                <a:lnTo>
                  <a:pt x="2548641" y="1017185"/>
                </a:lnTo>
                <a:lnTo>
                  <a:pt x="2518288" y="1045301"/>
                </a:lnTo>
                <a:lnTo>
                  <a:pt x="2482054" y="1065873"/>
                </a:lnTo>
                <a:lnTo>
                  <a:pt x="2441187" y="1077654"/>
                </a:lnTo>
                <a:lnTo>
                  <a:pt x="2411984" y="1080008"/>
                </a:lnTo>
                <a:lnTo>
                  <a:pt x="179959" y="1080008"/>
                </a:lnTo>
                <a:lnTo>
                  <a:pt x="136695" y="1074780"/>
                </a:lnTo>
                <a:lnTo>
                  <a:pt x="97234" y="1059931"/>
                </a:lnTo>
                <a:lnTo>
                  <a:pt x="62822" y="1036706"/>
                </a:lnTo>
                <a:lnTo>
                  <a:pt x="34706" y="1006353"/>
                </a:lnTo>
                <a:lnTo>
                  <a:pt x="14134" y="970119"/>
                </a:lnTo>
                <a:lnTo>
                  <a:pt x="2353" y="929252"/>
                </a:lnTo>
                <a:lnTo>
                  <a:pt x="0" y="900049"/>
                </a:lnTo>
                <a:lnTo>
                  <a:pt x="0" y="180086"/>
                </a:lnTo>
                <a:close/>
              </a:path>
            </a:pathLst>
          </a:custGeom>
          <a:ln w="19050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565138" y="1356942"/>
            <a:ext cx="2064385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Раз</a:t>
            </a:r>
            <a:r>
              <a:rPr sz="1800" spc="-80" dirty="0">
                <a:latin typeface="Times New Roman"/>
                <a:cs typeface="Times New Roman"/>
              </a:rPr>
              <a:t>х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държа</a:t>
            </a:r>
            <a:r>
              <a:rPr sz="1800" spc="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ни дей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4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и</a:t>
            </a:r>
          </a:p>
          <a:p>
            <a:pPr algn="ctr">
              <a:lnSpc>
                <a:spcPct val="100000"/>
              </a:lnSpc>
            </a:pPr>
            <a:r>
              <a:rPr lang="bg-BG" sz="1800" b="1" dirty="0" smtClean="0">
                <a:latin typeface="Times New Roman"/>
                <a:cs typeface="Times New Roman"/>
              </a:rPr>
              <a:t>7 023 812</a:t>
            </a:r>
            <a:r>
              <a:rPr sz="1800" b="1" dirty="0" err="1" smtClean="0">
                <a:latin typeface="Times New Roman"/>
                <a:cs typeface="Times New Roman"/>
              </a:rPr>
              <a:t>лв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1449" y="1851660"/>
            <a:ext cx="2162810" cy="1422400"/>
          </a:xfrm>
          <a:custGeom>
            <a:avLst/>
            <a:gdLst/>
            <a:ahLst/>
            <a:cxnLst/>
            <a:rect l="l" t="t" r="r" b="b"/>
            <a:pathLst>
              <a:path w="2162810" h="1422400">
                <a:moveTo>
                  <a:pt x="1925307" y="0"/>
                </a:moveTo>
                <a:lnTo>
                  <a:pt x="237032" y="0"/>
                </a:lnTo>
                <a:lnTo>
                  <a:pt x="217593" y="786"/>
                </a:lnTo>
                <a:lnTo>
                  <a:pt x="162116" y="12088"/>
                </a:lnTo>
                <a:lnTo>
                  <a:pt x="112178" y="35522"/>
                </a:lnTo>
                <a:lnTo>
                  <a:pt x="69429" y="69437"/>
                </a:lnTo>
                <a:lnTo>
                  <a:pt x="35515" y="112181"/>
                </a:lnTo>
                <a:lnTo>
                  <a:pt x="12085" y="162104"/>
                </a:lnTo>
                <a:lnTo>
                  <a:pt x="785" y="217555"/>
                </a:lnTo>
                <a:lnTo>
                  <a:pt x="0" y="236981"/>
                </a:lnTo>
                <a:lnTo>
                  <a:pt x="0" y="1185164"/>
                </a:lnTo>
                <a:lnTo>
                  <a:pt x="3102" y="1223617"/>
                </a:lnTo>
                <a:lnTo>
                  <a:pt x="18628" y="1277431"/>
                </a:lnTo>
                <a:lnTo>
                  <a:pt x="45736" y="1325146"/>
                </a:lnTo>
                <a:lnTo>
                  <a:pt x="82778" y="1365118"/>
                </a:lnTo>
                <a:lnTo>
                  <a:pt x="128107" y="1395704"/>
                </a:lnTo>
                <a:lnTo>
                  <a:pt x="180074" y="1415261"/>
                </a:lnTo>
                <a:lnTo>
                  <a:pt x="237032" y="1422145"/>
                </a:lnTo>
                <a:lnTo>
                  <a:pt x="1925307" y="1422145"/>
                </a:lnTo>
                <a:lnTo>
                  <a:pt x="1963760" y="1419045"/>
                </a:lnTo>
                <a:lnTo>
                  <a:pt x="2017574" y="1403530"/>
                </a:lnTo>
                <a:lnTo>
                  <a:pt x="2065289" y="1376438"/>
                </a:lnTo>
                <a:lnTo>
                  <a:pt x="2105262" y="1339411"/>
                </a:lnTo>
                <a:lnTo>
                  <a:pt x="2135848" y="1294095"/>
                </a:lnTo>
                <a:lnTo>
                  <a:pt x="2155405" y="1242131"/>
                </a:lnTo>
                <a:lnTo>
                  <a:pt x="2162289" y="1185164"/>
                </a:lnTo>
                <a:lnTo>
                  <a:pt x="2162289" y="236981"/>
                </a:lnTo>
                <a:lnTo>
                  <a:pt x="2159189" y="198559"/>
                </a:lnTo>
                <a:lnTo>
                  <a:pt x="2143673" y="144768"/>
                </a:lnTo>
                <a:lnTo>
                  <a:pt x="2116581" y="97054"/>
                </a:lnTo>
                <a:lnTo>
                  <a:pt x="2079555" y="57069"/>
                </a:lnTo>
                <a:lnTo>
                  <a:pt x="2034238" y="26465"/>
                </a:lnTo>
                <a:lnTo>
                  <a:pt x="1982274" y="6891"/>
                </a:lnTo>
                <a:lnTo>
                  <a:pt x="1925307" y="0"/>
                </a:lnTo>
                <a:close/>
              </a:path>
            </a:pathLst>
          </a:custGeom>
          <a:solidFill>
            <a:srgbClr val="D0FD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1449" y="1851660"/>
            <a:ext cx="2162810" cy="1422400"/>
          </a:xfrm>
          <a:custGeom>
            <a:avLst/>
            <a:gdLst/>
            <a:ahLst/>
            <a:cxnLst/>
            <a:rect l="l" t="t" r="r" b="b"/>
            <a:pathLst>
              <a:path w="2162810" h="1422400">
                <a:moveTo>
                  <a:pt x="0" y="236981"/>
                </a:moveTo>
                <a:lnTo>
                  <a:pt x="3102" y="198559"/>
                </a:lnTo>
                <a:lnTo>
                  <a:pt x="18628" y="144768"/>
                </a:lnTo>
                <a:lnTo>
                  <a:pt x="45736" y="97054"/>
                </a:lnTo>
                <a:lnTo>
                  <a:pt x="82778" y="57069"/>
                </a:lnTo>
                <a:lnTo>
                  <a:pt x="128107" y="26465"/>
                </a:lnTo>
                <a:lnTo>
                  <a:pt x="180074" y="6891"/>
                </a:lnTo>
                <a:lnTo>
                  <a:pt x="237032" y="0"/>
                </a:lnTo>
                <a:lnTo>
                  <a:pt x="1925307" y="0"/>
                </a:lnTo>
                <a:lnTo>
                  <a:pt x="1963760" y="3103"/>
                </a:lnTo>
                <a:lnTo>
                  <a:pt x="2017574" y="18633"/>
                </a:lnTo>
                <a:lnTo>
                  <a:pt x="2065289" y="45744"/>
                </a:lnTo>
                <a:lnTo>
                  <a:pt x="2105262" y="82785"/>
                </a:lnTo>
                <a:lnTo>
                  <a:pt x="2135848" y="128106"/>
                </a:lnTo>
                <a:lnTo>
                  <a:pt x="2155405" y="180055"/>
                </a:lnTo>
                <a:lnTo>
                  <a:pt x="2162289" y="236981"/>
                </a:lnTo>
                <a:lnTo>
                  <a:pt x="2162289" y="1185164"/>
                </a:lnTo>
                <a:lnTo>
                  <a:pt x="2159189" y="1223617"/>
                </a:lnTo>
                <a:lnTo>
                  <a:pt x="2143673" y="1277431"/>
                </a:lnTo>
                <a:lnTo>
                  <a:pt x="2116581" y="1325146"/>
                </a:lnTo>
                <a:lnTo>
                  <a:pt x="2079555" y="1365118"/>
                </a:lnTo>
                <a:lnTo>
                  <a:pt x="2034238" y="1395704"/>
                </a:lnTo>
                <a:lnTo>
                  <a:pt x="1982274" y="1415261"/>
                </a:lnTo>
                <a:lnTo>
                  <a:pt x="1925307" y="1422145"/>
                </a:lnTo>
                <a:lnTo>
                  <a:pt x="237032" y="1422145"/>
                </a:lnTo>
                <a:lnTo>
                  <a:pt x="198587" y="1419045"/>
                </a:lnTo>
                <a:lnTo>
                  <a:pt x="144773" y="1403530"/>
                </a:lnTo>
                <a:lnTo>
                  <a:pt x="97048" y="1376438"/>
                </a:lnTo>
                <a:lnTo>
                  <a:pt x="57061" y="1339411"/>
                </a:lnTo>
                <a:lnTo>
                  <a:pt x="26459" y="1294095"/>
                </a:lnTo>
                <a:lnTo>
                  <a:pt x="6889" y="1242131"/>
                </a:lnTo>
                <a:lnTo>
                  <a:pt x="0" y="1185164"/>
                </a:lnTo>
                <a:lnTo>
                  <a:pt x="0" y="236981"/>
                </a:lnTo>
                <a:close/>
              </a:path>
            </a:pathLst>
          </a:custGeom>
          <a:ln w="19050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86562" y="2100019"/>
            <a:ext cx="1831339" cy="9771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Пр</a:t>
            </a:r>
            <a:r>
              <a:rPr sz="1800" spc="1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т на </a:t>
            </a:r>
            <a:r>
              <a:rPr sz="1800" spc="-10" dirty="0">
                <a:latin typeface="Times New Roman"/>
                <a:cs typeface="Times New Roman"/>
              </a:rPr>
              <a:t>Б</a:t>
            </a:r>
            <a:r>
              <a:rPr sz="1800" spc="-100" dirty="0">
                <a:latin typeface="Times New Roman"/>
                <a:cs typeface="Times New Roman"/>
              </a:rPr>
              <a:t>ю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25" dirty="0">
                <a:latin typeface="Times New Roman"/>
                <a:cs typeface="Times New Roman"/>
              </a:rPr>
              <a:t>ж</a:t>
            </a:r>
            <a:r>
              <a:rPr sz="1800" dirty="0">
                <a:latin typeface="Times New Roman"/>
                <a:cs typeface="Times New Roman"/>
              </a:rPr>
              <a:t>ет за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2019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0" dirty="0">
                <a:latin typeface="Times New Roman"/>
                <a:cs typeface="Times New Roman"/>
              </a:rPr>
              <a:t>го</a:t>
            </a:r>
            <a:r>
              <a:rPr sz="1800" b="1" dirty="0">
                <a:latin typeface="Times New Roman"/>
                <a:cs typeface="Times New Roman"/>
              </a:rPr>
              <a:t>ди</a:t>
            </a:r>
            <a:r>
              <a:rPr sz="1800" b="1" spc="-10" dirty="0">
                <a:latin typeface="Times New Roman"/>
                <a:cs typeface="Times New Roman"/>
              </a:rPr>
              <a:t>н</a:t>
            </a:r>
            <a:r>
              <a:rPr sz="1800" b="1" dirty="0">
                <a:latin typeface="Times New Roman"/>
                <a:cs typeface="Times New Roman"/>
              </a:rPr>
              <a:t>а</a:t>
            </a:r>
            <a:endParaRPr sz="1800" dirty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905"/>
              </a:spcBef>
            </a:pPr>
            <a:r>
              <a:rPr sz="2000" b="1" dirty="0" smtClean="0">
                <a:latin typeface="Times New Roman"/>
                <a:cs typeface="Times New Roman"/>
              </a:rPr>
              <a:t>1</a:t>
            </a:r>
            <a:r>
              <a:rPr lang="bg-BG" sz="2000" b="1" dirty="0" smtClean="0">
                <a:latin typeface="Times New Roman"/>
                <a:cs typeface="Times New Roman"/>
              </a:rPr>
              <a:t>1</a:t>
            </a:r>
            <a:r>
              <a:rPr sz="2000" b="1" spc="-15" dirty="0" smtClean="0">
                <a:latin typeface="Times New Roman"/>
                <a:cs typeface="Times New Roman"/>
              </a:rPr>
              <a:t> </a:t>
            </a:r>
            <a:r>
              <a:rPr lang="bg-BG" sz="2000" b="1" spc="-15" dirty="0" smtClean="0">
                <a:latin typeface="Times New Roman"/>
                <a:cs typeface="Times New Roman"/>
              </a:rPr>
              <a:t>389</a:t>
            </a:r>
            <a:r>
              <a:rPr sz="2000" b="1" spc="-15" dirty="0" smtClean="0">
                <a:latin typeface="Times New Roman"/>
                <a:cs typeface="Times New Roman"/>
              </a:rPr>
              <a:t> </a:t>
            </a:r>
            <a:r>
              <a:rPr lang="bg-BG" sz="2000" b="1" spc="-15" dirty="0" smtClean="0">
                <a:latin typeface="Times New Roman"/>
                <a:cs typeface="Times New Roman"/>
              </a:rPr>
              <a:t>330</a:t>
            </a:r>
            <a:r>
              <a:rPr sz="2000" b="1" spc="-15" dirty="0" smtClean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лв.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300215" y="2562732"/>
            <a:ext cx="2592705" cy="1053465"/>
          </a:xfrm>
          <a:custGeom>
            <a:avLst/>
            <a:gdLst/>
            <a:ahLst/>
            <a:cxnLst/>
            <a:rect l="l" t="t" r="r" b="b"/>
            <a:pathLst>
              <a:path w="2592704" h="1053464">
                <a:moveTo>
                  <a:pt x="2416683" y="0"/>
                </a:moveTo>
                <a:lnTo>
                  <a:pt x="167460" y="181"/>
                </a:lnTo>
                <a:lnTo>
                  <a:pt x="124958" y="7396"/>
                </a:lnTo>
                <a:lnTo>
                  <a:pt x="86588" y="24178"/>
                </a:lnTo>
                <a:lnTo>
                  <a:pt x="53660" y="49217"/>
                </a:lnTo>
                <a:lnTo>
                  <a:pt x="27481" y="81205"/>
                </a:lnTo>
                <a:lnTo>
                  <a:pt x="9361" y="118833"/>
                </a:lnTo>
                <a:lnTo>
                  <a:pt x="609" y="160791"/>
                </a:lnTo>
                <a:lnTo>
                  <a:pt x="0" y="175514"/>
                </a:lnTo>
                <a:lnTo>
                  <a:pt x="181" y="885634"/>
                </a:lnTo>
                <a:lnTo>
                  <a:pt x="7396" y="928171"/>
                </a:lnTo>
                <a:lnTo>
                  <a:pt x="24178" y="966551"/>
                </a:lnTo>
                <a:lnTo>
                  <a:pt x="49217" y="999472"/>
                </a:lnTo>
                <a:lnTo>
                  <a:pt x="81205" y="1025634"/>
                </a:lnTo>
                <a:lnTo>
                  <a:pt x="118833" y="1043735"/>
                </a:lnTo>
                <a:lnTo>
                  <a:pt x="160791" y="1052475"/>
                </a:lnTo>
                <a:lnTo>
                  <a:pt x="175513" y="1053084"/>
                </a:lnTo>
                <a:lnTo>
                  <a:pt x="2424848" y="1052897"/>
                </a:lnTo>
                <a:lnTo>
                  <a:pt x="2467374" y="1045674"/>
                </a:lnTo>
                <a:lnTo>
                  <a:pt x="2505754" y="1028901"/>
                </a:lnTo>
                <a:lnTo>
                  <a:pt x="2538682" y="1003878"/>
                </a:lnTo>
                <a:lnTo>
                  <a:pt x="2564855" y="971904"/>
                </a:lnTo>
                <a:lnTo>
                  <a:pt x="2582968" y="934280"/>
                </a:lnTo>
                <a:lnTo>
                  <a:pt x="2591715" y="892304"/>
                </a:lnTo>
                <a:lnTo>
                  <a:pt x="2592324" y="877569"/>
                </a:lnTo>
                <a:lnTo>
                  <a:pt x="2592137" y="167358"/>
                </a:lnTo>
                <a:lnTo>
                  <a:pt x="2584903" y="124880"/>
                </a:lnTo>
                <a:lnTo>
                  <a:pt x="2568107" y="86532"/>
                </a:lnTo>
                <a:lnTo>
                  <a:pt x="2543056" y="53624"/>
                </a:lnTo>
                <a:lnTo>
                  <a:pt x="2511055" y="27462"/>
                </a:lnTo>
                <a:lnTo>
                  <a:pt x="2473407" y="9354"/>
                </a:lnTo>
                <a:lnTo>
                  <a:pt x="2431418" y="608"/>
                </a:lnTo>
                <a:lnTo>
                  <a:pt x="2416683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00215" y="2562732"/>
            <a:ext cx="2592705" cy="1053465"/>
          </a:xfrm>
          <a:custGeom>
            <a:avLst/>
            <a:gdLst/>
            <a:ahLst/>
            <a:cxnLst/>
            <a:rect l="l" t="t" r="r" b="b"/>
            <a:pathLst>
              <a:path w="2592704" h="1053464">
                <a:moveTo>
                  <a:pt x="0" y="175514"/>
                </a:moveTo>
                <a:lnTo>
                  <a:pt x="5338" y="132402"/>
                </a:lnTo>
                <a:lnTo>
                  <a:pt x="20481" y="93186"/>
                </a:lnTo>
                <a:lnTo>
                  <a:pt x="44119" y="59172"/>
                </a:lnTo>
                <a:lnTo>
                  <a:pt x="74943" y="31671"/>
                </a:lnTo>
                <a:lnTo>
                  <a:pt x="111644" y="11992"/>
                </a:lnTo>
                <a:lnTo>
                  <a:pt x="152914" y="1442"/>
                </a:lnTo>
                <a:lnTo>
                  <a:pt x="2416683" y="0"/>
                </a:lnTo>
                <a:lnTo>
                  <a:pt x="2431418" y="608"/>
                </a:lnTo>
                <a:lnTo>
                  <a:pt x="2473407" y="9354"/>
                </a:lnTo>
                <a:lnTo>
                  <a:pt x="2511055" y="27462"/>
                </a:lnTo>
                <a:lnTo>
                  <a:pt x="2543056" y="53624"/>
                </a:lnTo>
                <a:lnTo>
                  <a:pt x="2568107" y="86532"/>
                </a:lnTo>
                <a:lnTo>
                  <a:pt x="2584903" y="124880"/>
                </a:lnTo>
                <a:lnTo>
                  <a:pt x="2592137" y="167358"/>
                </a:lnTo>
                <a:lnTo>
                  <a:pt x="2592324" y="877569"/>
                </a:lnTo>
                <a:lnTo>
                  <a:pt x="2591715" y="892304"/>
                </a:lnTo>
                <a:lnTo>
                  <a:pt x="2582968" y="934280"/>
                </a:lnTo>
                <a:lnTo>
                  <a:pt x="2564855" y="971904"/>
                </a:lnTo>
                <a:lnTo>
                  <a:pt x="2538682" y="1003878"/>
                </a:lnTo>
                <a:lnTo>
                  <a:pt x="2505754" y="1028901"/>
                </a:lnTo>
                <a:lnTo>
                  <a:pt x="2467374" y="1045674"/>
                </a:lnTo>
                <a:lnTo>
                  <a:pt x="2424848" y="1052897"/>
                </a:lnTo>
                <a:lnTo>
                  <a:pt x="175513" y="1053084"/>
                </a:lnTo>
                <a:lnTo>
                  <a:pt x="160791" y="1052475"/>
                </a:lnTo>
                <a:lnTo>
                  <a:pt x="118833" y="1043735"/>
                </a:lnTo>
                <a:lnTo>
                  <a:pt x="81205" y="1025634"/>
                </a:lnTo>
                <a:lnTo>
                  <a:pt x="49217" y="999472"/>
                </a:lnTo>
                <a:lnTo>
                  <a:pt x="24178" y="966551"/>
                </a:lnTo>
                <a:lnTo>
                  <a:pt x="7396" y="928171"/>
                </a:lnTo>
                <a:lnTo>
                  <a:pt x="181" y="885634"/>
                </a:lnTo>
                <a:lnTo>
                  <a:pt x="0" y="175514"/>
                </a:lnTo>
                <a:close/>
              </a:path>
            </a:pathLst>
          </a:custGeom>
          <a:ln w="19050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695947" y="2702888"/>
            <a:ext cx="180213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Раз</a:t>
            </a:r>
            <a:r>
              <a:rPr sz="1800" spc="-80" dirty="0">
                <a:latin typeface="Times New Roman"/>
                <a:cs typeface="Times New Roman"/>
              </a:rPr>
              <a:t>х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5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ни дей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4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и</a:t>
            </a:r>
          </a:p>
          <a:p>
            <a:pPr algn="ctr">
              <a:lnSpc>
                <a:spcPct val="100000"/>
              </a:lnSpc>
            </a:pPr>
            <a:r>
              <a:rPr lang="bg-BG" sz="1800" b="1" dirty="0" smtClean="0">
                <a:latin typeface="Times New Roman"/>
                <a:cs typeface="Times New Roman"/>
              </a:rPr>
              <a:t>3 835 660</a:t>
            </a:r>
            <a:r>
              <a:rPr sz="1800" b="1" dirty="0" err="1" smtClean="0">
                <a:latin typeface="Times New Roman"/>
                <a:cs typeface="Times New Roman"/>
              </a:rPr>
              <a:t>лв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300215" y="3795903"/>
            <a:ext cx="2592705" cy="1080135"/>
          </a:xfrm>
          <a:custGeom>
            <a:avLst/>
            <a:gdLst/>
            <a:ahLst/>
            <a:cxnLst/>
            <a:rect l="l" t="t" r="r" b="b"/>
            <a:pathLst>
              <a:path w="2592704" h="1080135">
                <a:moveTo>
                  <a:pt x="2412238" y="0"/>
                </a:moveTo>
                <a:lnTo>
                  <a:pt x="179959" y="0"/>
                </a:lnTo>
                <a:lnTo>
                  <a:pt x="165192" y="596"/>
                </a:lnTo>
                <a:lnTo>
                  <a:pt x="123057" y="9175"/>
                </a:lnTo>
                <a:lnTo>
                  <a:pt x="85141" y="26966"/>
                </a:lnTo>
                <a:lnTo>
                  <a:pt x="52689" y="52719"/>
                </a:lnTo>
                <a:lnTo>
                  <a:pt x="26949" y="85183"/>
                </a:lnTo>
                <a:lnTo>
                  <a:pt x="9169" y="123108"/>
                </a:lnTo>
                <a:lnTo>
                  <a:pt x="596" y="165244"/>
                </a:lnTo>
                <a:lnTo>
                  <a:pt x="0" y="180009"/>
                </a:lnTo>
                <a:lnTo>
                  <a:pt x="0" y="900074"/>
                </a:lnTo>
                <a:lnTo>
                  <a:pt x="5227" y="943337"/>
                </a:lnTo>
                <a:lnTo>
                  <a:pt x="20076" y="982807"/>
                </a:lnTo>
                <a:lnTo>
                  <a:pt x="43301" y="1017233"/>
                </a:lnTo>
                <a:lnTo>
                  <a:pt x="73654" y="1045364"/>
                </a:lnTo>
                <a:lnTo>
                  <a:pt x="109888" y="1065950"/>
                </a:lnTo>
                <a:lnTo>
                  <a:pt x="150755" y="1077740"/>
                </a:lnTo>
                <a:lnTo>
                  <a:pt x="179959" y="1080096"/>
                </a:lnTo>
                <a:lnTo>
                  <a:pt x="2412238" y="1080096"/>
                </a:lnTo>
                <a:lnTo>
                  <a:pt x="2455508" y="1074865"/>
                </a:lnTo>
                <a:lnTo>
                  <a:pt x="2494990" y="1060003"/>
                </a:lnTo>
                <a:lnTo>
                  <a:pt x="2529428" y="1036763"/>
                </a:lnTo>
                <a:lnTo>
                  <a:pt x="2557572" y="1006395"/>
                </a:lnTo>
                <a:lnTo>
                  <a:pt x="2578169" y="970149"/>
                </a:lnTo>
                <a:lnTo>
                  <a:pt x="2589966" y="929276"/>
                </a:lnTo>
                <a:lnTo>
                  <a:pt x="2592324" y="900074"/>
                </a:lnTo>
                <a:lnTo>
                  <a:pt x="2592324" y="180009"/>
                </a:lnTo>
                <a:lnTo>
                  <a:pt x="2587089" y="136747"/>
                </a:lnTo>
                <a:lnTo>
                  <a:pt x="2572219" y="97279"/>
                </a:lnTo>
                <a:lnTo>
                  <a:pt x="2548968" y="62856"/>
                </a:lnTo>
                <a:lnTo>
                  <a:pt x="2518586" y="34728"/>
                </a:lnTo>
                <a:lnTo>
                  <a:pt x="2482328" y="14144"/>
                </a:lnTo>
                <a:lnTo>
                  <a:pt x="2441444" y="2355"/>
                </a:lnTo>
                <a:lnTo>
                  <a:pt x="2412238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00215" y="3795903"/>
            <a:ext cx="2592705" cy="1080135"/>
          </a:xfrm>
          <a:custGeom>
            <a:avLst/>
            <a:gdLst/>
            <a:ahLst/>
            <a:cxnLst/>
            <a:rect l="l" t="t" r="r" b="b"/>
            <a:pathLst>
              <a:path w="2592704" h="1080135">
                <a:moveTo>
                  <a:pt x="0" y="180009"/>
                </a:moveTo>
                <a:lnTo>
                  <a:pt x="5227" y="136747"/>
                </a:lnTo>
                <a:lnTo>
                  <a:pt x="20076" y="97279"/>
                </a:lnTo>
                <a:lnTo>
                  <a:pt x="43301" y="62856"/>
                </a:lnTo>
                <a:lnTo>
                  <a:pt x="73654" y="34728"/>
                </a:lnTo>
                <a:lnTo>
                  <a:pt x="109888" y="14144"/>
                </a:lnTo>
                <a:lnTo>
                  <a:pt x="150755" y="2355"/>
                </a:lnTo>
                <a:lnTo>
                  <a:pt x="179959" y="0"/>
                </a:lnTo>
                <a:lnTo>
                  <a:pt x="2412238" y="0"/>
                </a:lnTo>
                <a:lnTo>
                  <a:pt x="2455508" y="5230"/>
                </a:lnTo>
                <a:lnTo>
                  <a:pt x="2494990" y="20090"/>
                </a:lnTo>
                <a:lnTo>
                  <a:pt x="2529428" y="43327"/>
                </a:lnTo>
                <a:lnTo>
                  <a:pt x="2557572" y="73693"/>
                </a:lnTo>
                <a:lnTo>
                  <a:pt x="2578169" y="109936"/>
                </a:lnTo>
                <a:lnTo>
                  <a:pt x="2589966" y="150808"/>
                </a:lnTo>
                <a:lnTo>
                  <a:pt x="2592324" y="180009"/>
                </a:lnTo>
                <a:lnTo>
                  <a:pt x="2592324" y="900074"/>
                </a:lnTo>
                <a:lnTo>
                  <a:pt x="2587089" y="943337"/>
                </a:lnTo>
                <a:lnTo>
                  <a:pt x="2572219" y="982807"/>
                </a:lnTo>
                <a:lnTo>
                  <a:pt x="2548968" y="1017233"/>
                </a:lnTo>
                <a:lnTo>
                  <a:pt x="2518586" y="1045364"/>
                </a:lnTo>
                <a:lnTo>
                  <a:pt x="2482328" y="1065950"/>
                </a:lnTo>
                <a:lnTo>
                  <a:pt x="2441444" y="1077740"/>
                </a:lnTo>
                <a:lnTo>
                  <a:pt x="2412238" y="1080096"/>
                </a:lnTo>
                <a:lnTo>
                  <a:pt x="179959" y="1080096"/>
                </a:lnTo>
                <a:lnTo>
                  <a:pt x="136695" y="1074865"/>
                </a:lnTo>
                <a:lnTo>
                  <a:pt x="97234" y="1060003"/>
                </a:lnTo>
                <a:lnTo>
                  <a:pt x="62822" y="1036763"/>
                </a:lnTo>
                <a:lnTo>
                  <a:pt x="34706" y="1006395"/>
                </a:lnTo>
                <a:lnTo>
                  <a:pt x="14134" y="970149"/>
                </a:lnTo>
                <a:lnTo>
                  <a:pt x="2353" y="929276"/>
                </a:lnTo>
                <a:lnTo>
                  <a:pt x="0" y="900074"/>
                </a:lnTo>
                <a:lnTo>
                  <a:pt x="0" y="180009"/>
                </a:lnTo>
                <a:close/>
              </a:path>
            </a:pathLst>
          </a:custGeom>
          <a:ln w="19050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829170" y="3949850"/>
            <a:ext cx="153543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Раз</a:t>
            </a:r>
            <a:r>
              <a:rPr sz="1800" spc="-80" dirty="0">
                <a:latin typeface="Times New Roman"/>
                <a:cs typeface="Times New Roman"/>
              </a:rPr>
              <a:t>х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ди за </a:t>
            </a:r>
            <a:r>
              <a:rPr sz="1800" dirty="0" err="1">
                <a:latin typeface="Times New Roman"/>
                <a:cs typeface="Times New Roman"/>
              </a:rPr>
              <a:t>до</a:t>
            </a:r>
            <a:r>
              <a:rPr sz="1800" spc="-10" dirty="0" err="1">
                <a:latin typeface="Times New Roman"/>
                <a:cs typeface="Times New Roman"/>
              </a:rPr>
              <a:t>ф</a:t>
            </a:r>
            <a:r>
              <a:rPr sz="1800" dirty="0" err="1">
                <a:latin typeface="Times New Roman"/>
                <a:cs typeface="Times New Roman"/>
              </a:rPr>
              <a:t>и</a:t>
            </a:r>
            <a:r>
              <a:rPr sz="1800" spc="-10" dirty="0" err="1">
                <a:latin typeface="Times New Roman"/>
                <a:cs typeface="Times New Roman"/>
              </a:rPr>
              <a:t>н</a:t>
            </a:r>
            <a:r>
              <a:rPr sz="1800" dirty="0" err="1">
                <a:latin typeface="Times New Roman"/>
                <a:cs typeface="Times New Roman"/>
              </a:rPr>
              <a:t>ан</a:t>
            </a:r>
            <a:r>
              <a:rPr sz="1800" spc="5" dirty="0" err="1">
                <a:latin typeface="Times New Roman"/>
                <a:cs typeface="Times New Roman"/>
              </a:rPr>
              <a:t>с</a:t>
            </a:r>
            <a:r>
              <a:rPr sz="1800" dirty="0" err="1">
                <a:latin typeface="Times New Roman"/>
                <a:cs typeface="Times New Roman"/>
              </a:rPr>
              <a:t>иране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lang="bg-BG" sz="1800" b="1" dirty="0" smtClean="0">
                <a:latin typeface="Times New Roman"/>
                <a:cs typeface="Times New Roman"/>
              </a:rPr>
              <a:t>529 858</a:t>
            </a:r>
            <a:r>
              <a:rPr sz="1800" b="1" dirty="0" err="1" smtClean="0">
                <a:latin typeface="Times New Roman"/>
                <a:cs typeface="Times New Roman"/>
              </a:rPr>
              <a:t>лв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31820" y="1203578"/>
            <a:ext cx="2304415" cy="1080135"/>
          </a:xfrm>
          <a:custGeom>
            <a:avLst/>
            <a:gdLst/>
            <a:ahLst/>
            <a:cxnLst/>
            <a:rect l="l" t="t" r="r" b="b"/>
            <a:pathLst>
              <a:path w="2304415" h="1080135">
                <a:moveTo>
                  <a:pt x="2124329" y="0"/>
                </a:moveTo>
                <a:lnTo>
                  <a:pt x="180085" y="0"/>
                </a:lnTo>
                <a:lnTo>
                  <a:pt x="165318" y="597"/>
                </a:lnTo>
                <a:lnTo>
                  <a:pt x="123171" y="9181"/>
                </a:lnTo>
                <a:lnTo>
                  <a:pt x="85232" y="26979"/>
                </a:lnTo>
                <a:lnTo>
                  <a:pt x="52752" y="52736"/>
                </a:lnTo>
                <a:lnTo>
                  <a:pt x="26985" y="85197"/>
                </a:lnTo>
                <a:lnTo>
                  <a:pt x="9182" y="123106"/>
                </a:lnTo>
                <a:lnTo>
                  <a:pt x="597" y="165209"/>
                </a:lnTo>
                <a:lnTo>
                  <a:pt x="0" y="179959"/>
                </a:lnTo>
                <a:lnTo>
                  <a:pt x="0" y="900049"/>
                </a:lnTo>
                <a:lnTo>
                  <a:pt x="5234" y="943312"/>
                </a:lnTo>
                <a:lnTo>
                  <a:pt x="20104" y="982773"/>
                </a:lnTo>
                <a:lnTo>
                  <a:pt x="43355" y="1017185"/>
                </a:lnTo>
                <a:lnTo>
                  <a:pt x="73737" y="1045301"/>
                </a:lnTo>
                <a:lnTo>
                  <a:pt x="109995" y="1065873"/>
                </a:lnTo>
                <a:lnTo>
                  <a:pt x="150879" y="1077654"/>
                </a:lnTo>
                <a:lnTo>
                  <a:pt x="180085" y="1080008"/>
                </a:lnTo>
                <a:lnTo>
                  <a:pt x="2124329" y="1080008"/>
                </a:lnTo>
                <a:lnTo>
                  <a:pt x="2167550" y="1074780"/>
                </a:lnTo>
                <a:lnTo>
                  <a:pt x="2206997" y="1059931"/>
                </a:lnTo>
                <a:lnTo>
                  <a:pt x="2241413" y="1036706"/>
                </a:lnTo>
                <a:lnTo>
                  <a:pt x="2269544" y="1006353"/>
                </a:lnTo>
                <a:lnTo>
                  <a:pt x="2290135" y="970119"/>
                </a:lnTo>
                <a:lnTo>
                  <a:pt x="2301930" y="929252"/>
                </a:lnTo>
                <a:lnTo>
                  <a:pt x="2304288" y="900049"/>
                </a:lnTo>
                <a:lnTo>
                  <a:pt x="2304288" y="179959"/>
                </a:lnTo>
                <a:lnTo>
                  <a:pt x="2299053" y="136737"/>
                </a:lnTo>
                <a:lnTo>
                  <a:pt x="2284187" y="97290"/>
                </a:lnTo>
                <a:lnTo>
                  <a:pt x="2260943" y="62874"/>
                </a:lnTo>
                <a:lnTo>
                  <a:pt x="2230578" y="34743"/>
                </a:lnTo>
                <a:lnTo>
                  <a:pt x="2194345" y="14152"/>
                </a:lnTo>
                <a:lnTo>
                  <a:pt x="2153501" y="2357"/>
                </a:lnTo>
                <a:lnTo>
                  <a:pt x="2124329" y="0"/>
                </a:lnTo>
                <a:close/>
              </a:path>
            </a:pathLst>
          </a:custGeom>
          <a:solidFill>
            <a:srgbClr val="C4BC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31820" y="1203578"/>
            <a:ext cx="2304415" cy="1080135"/>
          </a:xfrm>
          <a:custGeom>
            <a:avLst/>
            <a:gdLst/>
            <a:ahLst/>
            <a:cxnLst/>
            <a:rect l="l" t="t" r="r" b="b"/>
            <a:pathLst>
              <a:path w="2304415" h="1080135">
                <a:moveTo>
                  <a:pt x="0" y="179959"/>
                </a:moveTo>
                <a:lnTo>
                  <a:pt x="5234" y="136737"/>
                </a:lnTo>
                <a:lnTo>
                  <a:pt x="20104" y="97290"/>
                </a:lnTo>
                <a:lnTo>
                  <a:pt x="43355" y="62874"/>
                </a:lnTo>
                <a:lnTo>
                  <a:pt x="73737" y="34743"/>
                </a:lnTo>
                <a:lnTo>
                  <a:pt x="109995" y="14152"/>
                </a:lnTo>
                <a:lnTo>
                  <a:pt x="150879" y="2357"/>
                </a:lnTo>
                <a:lnTo>
                  <a:pt x="180085" y="0"/>
                </a:lnTo>
                <a:lnTo>
                  <a:pt x="2124329" y="0"/>
                </a:lnTo>
                <a:lnTo>
                  <a:pt x="2167550" y="5234"/>
                </a:lnTo>
                <a:lnTo>
                  <a:pt x="2206997" y="20100"/>
                </a:lnTo>
                <a:lnTo>
                  <a:pt x="2241413" y="43344"/>
                </a:lnTo>
                <a:lnTo>
                  <a:pt x="2269544" y="73709"/>
                </a:lnTo>
                <a:lnTo>
                  <a:pt x="2290135" y="109942"/>
                </a:lnTo>
                <a:lnTo>
                  <a:pt x="2301930" y="150786"/>
                </a:lnTo>
                <a:lnTo>
                  <a:pt x="2304288" y="179959"/>
                </a:lnTo>
                <a:lnTo>
                  <a:pt x="2304288" y="900049"/>
                </a:lnTo>
                <a:lnTo>
                  <a:pt x="2299053" y="943312"/>
                </a:lnTo>
                <a:lnTo>
                  <a:pt x="2284187" y="982773"/>
                </a:lnTo>
                <a:lnTo>
                  <a:pt x="2260943" y="1017185"/>
                </a:lnTo>
                <a:lnTo>
                  <a:pt x="2230578" y="1045301"/>
                </a:lnTo>
                <a:lnTo>
                  <a:pt x="2194345" y="1065873"/>
                </a:lnTo>
                <a:lnTo>
                  <a:pt x="2153501" y="1077654"/>
                </a:lnTo>
                <a:lnTo>
                  <a:pt x="2124329" y="1080008"/>
                </a:lnTo>
                <a:lnTo>
                  <a:pt x="180085" y="1080008"/>
                </a:lnTo>
                <a:lnTo>
                  <a:pt x="136815" y="1074780"/>
                </a:lnTo>
                <a:lnTo>
                  <a:pt x="97333" y="1059931"/>
                </a:lnTo>
                <a:lnTo>
                  <a:pt x="62895" y="1036706"/>
                </a:lnTo>
                <a:lnTo>
                  <a:pt x="34751" y="1006353"/>
                </a:lnTo>
                <a:lnTo>
                  <a:pt x="14154" y="970119"/>
                </a:lnTo>
                <a:lnTo>
                  <a:pt x="2357" y="929252"/>
                </a:lnTo>
                <a:lnTo>
                  <a:pt x="0" y="900049"/>
                </a:lnTo>
                <a:lnTo>
                  <a:pt x="0" y="179959"/>
                </a:lnTo>
                <a:close/>
              </a:path>
            </a:pathLst>
          </a:custGeom>
          <a:ln w="1904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310254" y="1356942"/>
            <a:ext cx="1948814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Пр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75" dirty="0">
                <a:latin typeface="Times New Roman"/>
                <a:cs typeface="Times New Roman"/>
              </a:rPr>
              <a:t>х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 държа</a:t>
            </a:r>
            <a:r>
              <a:rPr sz="1800" spc="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ни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дей</a:t>
            </a:r>
            <a:r>
              <a:rPr sz="1800" spc="-10" dirty="0" err="1">
                <a:latin typeface="Times New Roman"/>
                <a:cs typeface="Times New Roman"/>
              </a:rPr>
              <a:t>н</a:t>
            </a:r>
            <a:r>
              <a:rPr sz="1800" spc="45" dirty="0" err="1">
                <a:latin typeface="Times New Roman"/>
                <a:cs typeface="Times New Roman"/>
              </a:rPr>
              <a:t>о</a:t>
            </a:r>
            <a:r>
              <a:rPr sz="1800" dirty="0" err="1">
                <a:latin typeface="Times New Roman"/>
                <a:cs typeface="Times New Roman"/>
              </a:rPr>
              <a:t>с</a:t>
            </a:r>
            <a:r>
              <a:rPr sz="1800" spc="5" dirty="0" err="1">
                <a:latin typeface="Times New Roman"/>
                <a:cs typeface="Times New Roman"/>
              </a:rPr>
              <a:t>т</a:t>
            </a:r>
            <a:r>
              <a:rPr sz="1800" dirty="0" err="1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lang="bg-BG" sz="1800" b="1" dirty="0" smtClean="0">
                <a:latin typeface="Times New Roman"/>
                <a:cs typeface="Times New Roman"/>
              </a:rPr>
              <a:t>7 023 812 </a:t>
            </a:r>
            <a:r>
              <a:rPr sz="1800" b="1" dirty="0" err="1" smtClean="0">
                <a:latin typeface="Times New Roman"/>
                <a:cs typeface="Times New Roman"/>
              </a:rPr>
              <a:t>лв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131820" y="3075813"/>
            <a:ext cx="2304415" cy="1080135"/>
          </a:xfrm>
          <a:custGeom>
            <a:avLst/>
            <a:gdLst/>
            <a:ahLst/>
            <a:cxnLst/>
            <a:rect l="l" t="t" r="r" b="b"/>
            <a:pathLst>
              <a:path w="2304415" h="1080135">
                <a:moveTo>
                  <a:pt x="2124202" y="0"/>
                </a:moveTo>
                <a:lnTo>
                  <a:pt x="180085" y="0"/>
                </a:lnTo>
                <a:lnTo>
                  <a:pt x="165318" y="597"/>
                </a:lnTo>
                <a:lnTo>
                  <a:pt x="123171" y="9181"/>
                </a:lnTo>
                <a:lnTo>
                  <a:pt x="85232" y="26979"/>
                </a:lnTo>
                <a:lnTo>
                  <a:pt x="52752" y="52736"/>
                </a:lnTo>
                <a:lnTo>
                  <a:pt x="26985" y="85197"/>
                </a:lnTo>
                <a:lnTo>
                  <a:pt x="9182" y="123106"/>
                </a:lnTo>
                <a:lnTo>
                  <a:pt x="597" y="165209"/>
                </a:lnTo>
                <a:lnTo>
                  <a:pt x="0" y="179959"/>
                </a:lnTo>
                <a:lnTo>
                  <a:pt x="0" y="900087"/>
                </a:lnTo>
                <a:lnTo>
                  <a:pt x="5234" y="943350"/>
                </a:lnTo>
                <a:lnTo>
                  <a:pt x="20104" y="982819"/>
                </a:lnTo>
                <a:lnTo>
                  <a:pt x="43355" y="1017245"/>
                </a:lnTo>
                <a:lnTo>
                  <a:pt x="73737" y="1045377"/>
                </a:lnTo>
                <a:lnTo>
                  <a:pt x="109995" y="1065963"/>
                </a:lnTo>
                <a:lnTo>
                  <a:pt x="150879" y="1077753"/>
                </a:lnTo>
                <a:lnTo>
                  <a:pt x="180085" y="1080109"/>
                </a:lnTo>
                <a:lnTo>
                  <a:pt x="2124202" y="1080109"/>
                </a:lnTo>
                <a:lnTo>
                  <a:pt x="2167472" y="1074877"/>
                </a:lnTo>
                <a:lnTo>
                  <a:pt x="2206954" y="1060016"/>
                </a:lnTo>
                <a:lnTo>
                  <a:pt x="2241392" y="1036776"/>
                </a:lnTo>
                <a:lnTo>
                  <a:pt x="2269536" y="1006408"/>
                </a:lnTo>
                <a:lnTo>
                  <a:pt x="2290133" y="970161"/>
                </a:lnTo>
                <a:lnTo>
                  <a:pt x="2301930" y="929288"/>
                </a:lnTo>
                <a:lnTo>
                  <a:pt x="2304288" y="900087"/>
                </a:lnTo>
                <a:lnTo>
                  <a:pt x="2304288" y="179959"/>
                </a:lnTo>
                <a:lnTo>
                  <a:pt x="2299053" y="136737"/>
                </a:lnTo>
                <a:lnTo>
                  <a:pt x="2284183" y="97290"/>
                </a:lnTo>
                <a:lnTo>
                  <a:pt x="2260932" y="62874"/>
                </a:lnTo>
                <a:lnTo>
                  <a:pt x="2230550" y="34743"/>
                </a:lnTo>
                <a:lnTo>
                  <a:pt x="2194292" y="14152"/>
                </a:lnTo>
                <a:lnTo>
                  <a:pt x="2153408" y="2357"/>
                </a:lnTo>
                <a:lnTo>
                  <a:pt x="212420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31820" y="3075813"/>
            <a:ext cx="2304415" cy="1080135"/>
          </a:xfrm>
          <a:custGeom>
            <a:avLst/>
            <a:gdLst/>
            <a:ahLst/>
            <a:cxnLst/>
            <a:rect l="l" t="t" r="r" b="b"/>
            <a:pathLst>
              <a:path w="2304415" h="1080135">
                <a:moveTo>
                  <a:pt x="0" y="179959"/>
                </a:moveTo>
                <a:lnTo>
                  <a:pt x="5234" y="136737"/>
                </a:lnTo>
                <a:lnTo>
                  <a:pt x="20104" y="97290"/>
                </a:lnTo>
                <a:lnTo>
                  <a:pt x="43355" y="62874"/>
                </a:lnTo>
                <a:lnTo>
                  <a:pt x="73737" y="34743"/>
                </a:lnTo>
                <a:lnTo>
                  <a:pt x="109995" y="14152"/>
                </a:lnTo>
                <a:lnTo>
                  <a:pt x="150879" y="2357"/>
                </a:lnTo>
                <a:lnTo>
                  <a:pt x="180085" y="0"/>
                </a:lnTo>
                <a:lnTo>
                  <a:pt x="2124202" y="0"/>
                </a:lnTo>
                <a:lnTo>
                  <a:pt x="2167472" y="5234"/>
                </a:lnTo>
                <a:lnTo>
                  <a:pt x="2206954" y="20100"/>
                </a:lnTo>
                <a:lnTo>
                  <a:pt x="2241392" y="43344"/>
                </a:lnTo>
                <a:lnTo>
                  <a:pt x="2269536" y="73709"/>
                </a:lnTo>
                <a:lnTo>
                  <a:pt x="2290133" y="109942"/>
                </a:lnTo>
                <a:lnTo>
                  <a:pt x="2301930" y="150786"/>
                </a:lnTo>
                <a:lnTo>
                  <a:pt x="2304288" y="179959"/>
                </a:lnTo>
                <a:lnTo>
                  <a:pt x="2304288" y="900087"/>
                </a:lnTo>
                <a:lnTo>
                  <a:pt x="2299053" y="943350"/>
                </a:lnTo>
                <a:lnTo>
                  <a:pt x="2284183" y="982819"/>
                </a:lnTo>
                <a:lnTo>
                  <a:pt x="2260932" y="1017245"/>
                </a:lnTo>
                <a:lnTo>
                  <a:pt x="2230550" y="1045377"/>
                </a:lnTo>
                <a:lnTo>
                  <a:pt x="2194292" y="1065963"/>
                </a:lnTo>
                <a:lnTo>
                  <a:pt x="2153408" y="1077753"/>
                </a:lnTo>
                <a:lnTo>
                  <a:pt x="2124202" y="1080109"/>
                </a:lnTo>
                <a:lnTo>
                  <a:pt x="180085" y="1080109"/>
                </a:lnTo>
                <a:lnTo>
                  <a:pt x="136815" y="1074877"/>
                </a:lnTo>
                <a:lnTo>
                  <a:pt x="97333" y="1060016"/>
                </a:lnTo>
                <a:lnTo>
                  <a:pt x="62895" y="1036776"/>
                </a:lnTo>
                <a:lnTo>
                  <a:pt x="34751" y="1006408"/>
                </a:lnTo>
                <a:lnTo>
                  <a:pt x="14154" y="970161"/>
                </a:lnTo>
                <a:lnTo>
                  <a:pt x="2357" y="929288"/>
                </a:lnTo>
                <a:lnTo>
                  <a:pt x="0" y="900087"/>
                </a:lnTo>
                <a:lnTo>
                  <a:pt x="0" y="179959"/>
                </a:lnTo>
                <a:close/>
              </a:path>
            </a:pathLst>
          </a:custGeom>
          <a:ln w="19050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461130" y="3366717"/>
            <a:ext cx="164655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spc="-30" dirty="0">
                <a:latin typeface="Times New Roman"/>
                <a:cs typeface="Times New Roman"/>
              </a:rPr>
              <a:t>М</a:t>
            </a:r>
            <a:r>
              <a:rPr sz="1800" spc="5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ни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75" dirty="0">
                <a:latin typeface="Times New Roman"/>
                <a:cs typeface="Times New Roman"/>
              </a:rPr>
              <a:t>х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ди</a:t>
            </a:r>
          </a:p>
          <a:p>
            <a:pPr algn="ctr">
              <a:lnSpc>
                <a:spcPct val="100000"/>
              </a:lnSpc>
            </a:pPr>
            <a:r>
              <a:rPr lang="bg-BG" sz="1800" b="1" dirty="0" smtClean="0">
                <a:latin typeface="Times New Roman"/>
                <a:cs typeface="Times New Roman"/>
              </a:rPr>
              <a:t>4 365 518 </a:t>
            </a:r>
            <a:r>
              <a:rPr sz="1800" b="1" dirty="0" err="1" smtClean="0">
                <a:latin typeface="Times New Roman"/>
                <a:cs typeface="Times New Roman"/>
              </a:rPr>
              <a:t>лв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436108" y="1743582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864107" y="0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36108" y="3089275"/>
            <a:ext cx="864235" cy="527050"/>
          </a:xfrm>
          <a:custGeom>
            <a:avLst/>
            <a:gdLst/>
            <a:ahLst/>
            <a:cxnLst/>
            <a:rect l="l" t="t" r="r" b="b"/>
            <a:pathLst>
              <a:path w="864235" h="527050">
                <a:moveTo>
                  <a:pt x="864107" y="0"/>
                </a:moveTo>
                <a:lnTo>
                  <a:pt x="0" y="526541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436108" y="3615816"/>
            <a:ext cx="864235" cy="720725"/>
          </a:xfrm>
          <a:custGeom>
            <a:avLst/>
            <a:gdLst/>
            <a:ahLst/>
            <a:cxnLst/>
            <a:rect l="l" t="t" r="r" b="b"/>
            <a:pathLst>
              <a:path w="864235" h="720725">
                <a:moveTo>
                  <a:pt x="864107" y="720128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83739" y="1743582"/>
            <a:ext cx="648335" cy="819150"/>
          </a:xfrm>
          <a:custGeom>
            <a:avLst/>
            <a:gdLst/>
            <a:ahLst/>
            <a:cxnLst/>
            <a:rect l="l" t="t" r="r" b="b"/>
            <a:pathLst>
              <a:path w="648335" h="819150">
                <a:moveTo>
                  <a:pt x="648081" y="0"/>
                </a:moveTo>
                <a:lnTo>
                  <a:pt x="0" y="819149"/>
                </a:lnTo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83739" y="2562732"/>
            <a:ext cx="648335" cy="1053465"/>
          </a:xfrm>
          <a:custGeom>
            <a:avLst/>
            <a:gdLst/>
            <a:ahLst/>
            <a:cxnLst/>
            <a:rect l="l" t="t" r="r" b="b"/>
            <a:pathLst>
              <a:path w="648335" h="1053464">
                <a:moveTo>
                  <a:pt x="648081" y="1053084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295400" y="240270"/>
            <a:ext cx="774418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18710" algn="l"/>
              </a:tabLst>
            </a:pPr>
            <a:r>
              <a:rPr sz="3200" b="1" spc="-41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АМКА</a:t>
            </a:r>
            <a:r>
              <a:rPr sz="3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НА П</a:t>
            </a:r>
            <a:r>
              <a:rPr sz="32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ОЕКТ</a:t>
            </a:r>
            <a:r>
              <a:rPr sz="32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r>
              <a:rPr lang="bg-BG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3200" b="1" spc="-2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r>
              <a:rPr sz="3200" b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ЖЕТ</a:t>
            </a:r>
            <a:r>
              <a:rPr sz="3200" b="1" spc="-4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</a:t>
            </a:r>
            <a:r>
              <a:rPr sz="3200" b="1" spc="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3200" b="1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32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4772" y="4883992"/>
            <a:ext cx="382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……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0" name="Картина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3" y="35379"/>
            <a:ext cx="550817" cy="8032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066800" y="1113558"/>
            <a:ext cx="5176139" cy="3549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sz="2800" b="1" dirty="0">
                <a:latin typeface="Times New Roman"/>
                <a:cs typeface="Times New Roman"/>
              </a:rPr>
              <a:t>Планирани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постъпления</a:t>
            </a: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dirty="0">
                <a:latin typeface="Times New Roman"/>
                <a:cs typeface="Times New Roman"/>
              </a:rPr>
              <a:t>П</a:t>
            </a:r>
            <a:r>
              <a:rPr sz="2800" spc="-75" dirty="0">
                <a:latin typeface="Times New Roman"/>
                <a:cs typeface="Times New Roman"/>
              </a:rPr>
              <a:t>а</a:t>
            </a:r>
            <a:r>
              <a:rPr sz="2800" dirty="0">
                <a:latin typeface="Times New Roman"/>
                <a:cs typeface="Times New Roman"/>
              </a:rPr>
              <a:t>тент</a:t>
            </a:r>
            <a:r>
              <a:rPr sz="2800" spc="5" dirty="0">
                <a:latin typeface="Times New Roman"/>
                <a:cs typeface="Times New Roman"/>
              </a:rPr>
              <a:t>е</a:t>
            </a:r>
            <a:r>
              <a:rPr sz="2800" dirty="0">
                <a:latin typeface="Times New Roman"/>
                <a:cs typeface="Times New Roman"/>
              </a:rPr>
              <a:t>н данък</a:t>
            </a:r>
          </a:p>
          <a:p>
            <a:pPr marL="12700" marR="5080">
              <a:lnSpc>
                <a:spcPct val="100000"/>
              </a:lnSpc>
            </a:pPr>
            <a:r>
              <a:rPr sz="2800" dirty="0" err="1">
                <a:latin typeface="Times New Roman"/>
                <a:cs typeface="Times New Roman"/>
              </a:rPr>
              <a:t>Дан</a:t>
            </a:r>
            <a:r>
              <a:rPr sz="2800" spc="5" dirty="0" err="1">
                <a:latin typeface="Times New Roman"/>
                <a:cs typeface="Times New Roman"/>
              </a:rPr>
              <a:t>ъ</a:t>
            </a:r>
            <a:r>
              <a:rPr sz="2800" dirty="0" err="1">
                <a:latin typeface="Times New Roman"/>
                <a:cs typeface="Times New Roman"/>
              </a:rPr>
              <a:t>к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lang="bg-BG" sz="2800" spc="-20" dirty="0" smtClean="0">
                <a:latin typeface="Times New Roman"/>
                <a:cs typeface="Times New Roman"/>
              </a:rPr>
              <a:t>върху </a:t>
            </a:r>
            <a:r>
              <a:rPr sz="2800" dirty="0" err="1" smtClean="0">
                <a:latin typeface="Times New Roman"/>
                <a:cs typeface="Times New Roman"/>
              </a:rPr>
              <a:t>н</a:t>
            </a:r>
            <a:r>
              <a:rPr sz="2800" spc="-35" dirty="0" err="1" smtClean="0">
                <a:latin typeface="Times New Roman"/>
                <a:cs typeface="Times New Roman"/>
              </a:rPr>
              <a:t>е</a:t>
            </a:r>
            <a:r>
              <a:rPr sz="2800" dirty="0" err="1" smtClean="0">
                <a:latin typeface="Times New Roman"/>
                <a:cs typeface="Times New Roman"/>
              </a:rPr>
              <a:t>движими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-45" dirty="0">
                <a:latin typeface="Times New Roman"/>
                <a:cs typeface="Times New Roman"/>
              </a:rPr>
              <a:t>м</a:t>
            </a:r>
            <a:r>
              <a:rPr sz="2800" spc="-3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ти Д</a:t>
            </a:r>
            <a:r>
              <a:rPr sz="2800" spc="5" dirty="0">
                <a:latin typeface="Times New Roman"/>
                <a:cs typeface="Times New Roman"/>
              </a:rPr>
              <a:t>а</a:t>
            </a:r>
            <a:r>
              <a:rPr sz="2800" dirty="0">
                <a:latin typeface="Times New Roman"/>
                <a:cs typeface="Times New Roman"/>
              </a:rPr>
              <a:t>нък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пре</a:t>
            </a:r>
            <a:r>
              <a:rPr sz="2800" spc="-2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озни </a:t>
            </a:r>
            <a:r>
              <a:rPr sz="2800" dirty="0" err="1">
                <a:latin typeface="Times New Roman"/>
                <a:cs typeface="Times New Roman"/>
              </a:rPr>
              <a:t>ср</a:t>
            </a:r>
            <a:r>
              <a:rPr sz="2800" spc="-35" dirty="0" err="1">
                <a:latin typeface="Times New Roman"/>
                <a:cs typeface="Times New Roman"/>
              </a:rPr>
              <a:t>е</a:t>
            </a:r>
            <a:r>
              <a:rPr sz="2800" dirty="0" err="1">
                <a:latin typeface="Times New Roman"/>
                <a:cs typeface="Times New Roman"/>
              </a:rPr>
              <a:t>дства</a:t>
            </a:r>
            <a:r>
              <a:rPr sz="2800" dirty="0">
                <a:latin typeface="Times New Roman"/>
                <a:cs typeface="Times New Roman"/>
              </a:rPr>
              <a:t> </a:t>
            </a:r>
            <a:endParaRPr lang="bg-BG" sz="2800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800" dirty="0" err="1" smtClean="0">
                <a:latin typeface="Times New Roman"/>
                <a:cs typeface="Times New Roman"/>
              </a:rPr>
              <a:t>Д</a:t>
            </a:r>
            <a:r>
              <a:rPr sz="2800" spc="5" dirty="0" err="1" smtClean="0">
                <a:latin typeface="Times New Roman"/>
                <a:cs typeface="Times New Roman"/>
              </a:rPr>
              <a:t>а</a:t>
            </a:r>
            <a:r>
              <a:rPr sz="2800" dirty="0" err="1" smtClean="0">
                <a:latin typeface="Times New Roman"/>
                <a:cs typeface="Times New Roman"/>
              </a:rPr>
              <a:t>нък</a:t>
            </a:r>
            <a:r>
              <a:rPr sz="2800" spc="-15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придо</a:t>
            </a:r>
            <a:r>
              <a:rPr sz="2800" spc="5" dirty="0">
                <a:latin typeface="Times New Roman"/>
                <a:cs typeface="Times New Roman"/>
              </a:rPr>
              <a:t>б</a:t>
            </a:r>
            <a:r>
              <a:rPr sz="2800" dirty="0">
                <a:latin typeface="Times New Roman"/>
                <a:cs typeface="Times New Roman"/>
              </a:rPr>
              <a:t>иване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им</a:t>
            </a:r>
            <a:r>
              <a:rPr sz="2800" spc="5" dirty="0">
                <a:latin typeface="Times New Roman"/>
                <a:cs typeface="Times New Roman"/>
              </a:rPr>
              <a:t>у</a:t>
            </a:r>
            <a:r>
              <a:rPr sz="2800" dirty="0">
                <a:latin typeface="Times New Roman"/>
                <a:cs typeface="Times New Roman"/>
              </a:rPr>
              <a:t>щ</a:t>
            </a:r>
            <a:r>
              <a:rPr sz="2800" spc="35" dirty="0">
                <a:latin typeface="Times New Roman"/>
                <a:cs typeface="Times New Roman"/>
              </a:rPr>
              <a:t>е</a:t>
            </a:r>
            <a:r>
              <a:rPr sz="2800" dirty="0">
                <a:latin typeface="Times New Roman"/>
                <a:cs typeface="Times New Roman"/>
              </a:rPr>
              <a:t>ст</a:t>
            </a:r>
            <a:r>
              <a:rPr sz="2800" spc="-2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о </a:t>
            </a:r>
            <a:r>
              <a:rPr sz="2800" spc="-160" dirty="0">
                <a:latin typeface="Times New Roman"/>
                <a:cs typeface="Times New Roman"/>
              </a:rPr>
              <a:t>Т</a:t>
            </a:r>
            <a:r>
              <a:rPr sz="2800" dirty="0">
                <a:latin typeface="Times New Roman"/>
                <a:cs typeface="Times New Roman"/>
              </a:rPr>
              <a:t>уристич</a:t>
            </a:r>
            <a:r>
              <a:rPr sz="2800" spc="40" dirty="0">
                <a:latin typeface="Times New Roman"/>
                <a:cs typeface="Times New Roman"/>
              </a:rPr>
              <a:t>е</a:t>
            </a:r>
            <a:r>
              <a:rPr sz="2800" dirty="0">
                <a:latin typeface="Times New Roman"/>
                <a:cs typeface="Times New Roman"/>
              </a:rPr>
              <a:t>ски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данък</a:t>
            </a:r>
          </a:p>
          <a:p>
            <a:pPr marL="12700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Д</a:t>
            </a:r>
            <a:r>
              <a:rPr sz="2800" spc="5" dirty="0">
                <a:latin typeface="Times New Roman"/>
                <a:cs typeface="Times New Roman"/>
              </a:rPr>
              <a:t>а</a:t>
            </a:r>
            <a:r>
              <a:rPr sz="2800" dirty="0">
                <a:latin typeface="Times New Roman"/>
                <a:cs typeface="Times New Roman"/>
              </a:rPr>
              <a:t>нък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30" dirty="0" err="1">
                <a:latin typeface="Times New Roman"/>
                <a:cs typeface="Times New Roman"/>
              </a:rPr>
              <a:t>т</a:t>
            </a:r>
            <a:r>
              <a:rPr sz="2800" dirty="0" err="1">
                <a:latin typeface="Times New Roman"/>
                <a:cs typeface="Times New Roman"/>
              </a:rPr>
              <a:t>а</a:t>
            </a:r>
            <a:r>
              <a:rPr sz="2800" spc="-80" dirty="0" err="1">
                <a:latin typeface="Times New Roman"/>
                <a:cs typeface="Times New Roman"/>
              </a:rPr>
              <a:t>к</a:t>
            </a:r>
            <a:r>
              <a:rPr sz="2800" dirty="0" err="1">
                <a:latin typeface="Times New Roman"/>
                <a:cs typeface="Times New Roman"/>
              </a:rPr>
              <a:t>си</a:t>
            </a:r>
            <a:r>
              <a:rPr sz="2800" spc="5" dirty="0" err="1">
                <a:latin typeface="Times New Roman"/>
                <a:cs typeface="Times New Roman"/>
              </a:rPr>
              <a:t>м</a:t>
            </a:r>
            <a:r>
              <a:rPr sz="2800" dirty="0" err="1">
                <a:latin typeface="Times New Roman"/>
                <a:cs typeface="Times New Roman"/>
              </a:rPr>
              <a:t>е</a:t>
            </a:r>
            <a:r>
              <a:rPr sz="2800" spc="35" dirty="0" err="1">
                <a:latin typeface="Times New Roman"/>
                <a:cs typeface="Times New Roman"/>
              </a:rPr>
              <a:t>т</a:t>
            </a:r>
            <a:r>
              <a:rPr sz="2800" dirty="0" err="1">
                <a:latin typeface="Times New Roman"/>
                <a:cs typeface="Times New Roman"/>
              </a:rPr>
              <a:t>р</a:t>
            </a:r>
            <a:r>
              <a:rPr sz="2800" spc="-85" dirty="0" err="1">
                <a:latin typeface="Times New Roman"/>
                <a:cs typeface="Times New Roman"/>
              </a:rPr>
              <a:t>о</a:t>
            </a:r>
            <a:r>
              <a:rPr sz="2800" dirty="0" err="1">
                <a:latin typeface="Times New Roman"/>
                <a:cs typeface="Times New Roman"/>
              </a:rPr>
              <a:t>в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 err="1" smtClean="0">
                <a:latin typeface="Times New Roman"/>
                <a:cs typeface="Times New Roman"/>
              </a:rPr>
              <a:t>пре</a:t>
            </a:r>
            <a:r>
              <a:rPr sz="2800" spc="-25" dirty="0" err="1" smtClean="0">
                <a:latin typeface="Times New Roman"/>
                <a:cs typeface="Times New Roman"/>
              </a:rPr>
              <a:t>в</a:t>
            </a:r>
            <a:r>
              <a:rPr sz="2800" dirty="0" err="1" smtClean="0">
                <a:latin typeface="Times New Roman"/>
                <a:cs typeface="Times New Roman"/>
              </a:rPr>
              <a:t>оз</a:t>
            </a:r>
            <a:endParaRPr lang="bg-BG" sz="28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bg-BG" sz="2800" dirty="0" smtClean="0">
                <a:latin typeface="Times New Roman"/>
                <a:cs typeface="Times New Roman"/>
              </a:rPr>
              <a:t>Други данъци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4772" y="4883992"/>
            <a:ext cx="382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……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38061" y="1113558"/>
            <a:ext cx="2618740" cy="3611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bg-BG" sz="3200" b="1" dirty="0" smtClean="0">
                <a:latin typeface="Times New Roman"/>
                <a:cs typeface="Times New Roman"/>
              </a:rPr>
              <a:t>      </a:t>
            </a:r>
            <a:r>
              <a:rPr lang="bg-BG" sz="2800" b="1" dirty="0" smtClean="0">
                <a:latin typeface="Times New Roman"/>
                <a:cs typeface="Times New Roman"/>
              </a:rPr>
              <a:t>709 300</a:t>
            </a:r>
            <a:r>
              <a:rPr sz="2800" b="1" dirty="0" err="1" smtClean="0">
                <a:latin typeface="Times New Roman"/>
                <a:cs typeface="Times New Roman"/>
              </a:rPr>
              <a:t>лв</a:t>
            </a:r>
            <a:r>
              <a:rPr sz="2800" b="1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  <a:p>
            <a:pPr marL="793115">
              <a:lnSpc>
                <a:spcPct val="100000"/>
              </a:lnSpc>
              <a:spcBef>
                <a:spcPts val="785"/>
              </a:spcBef>
            </a:pPr>
            <a:r>
              <a:rPr lang="bg-BG" sz="2800" b="1" spc="5" dirty="0" smtClean="0">
                <a:latin typeface="Times New Roman"/>
                <a:cs typeface="Times New Roman"/>
              </a:rPr>
              <a:t> </a:t>
            </a:r>
            <a:r>
              <a:rPr lang="bg-BG" sz="2800" spc="5" dirty="0" smtClean="0">
                <a:latin typeface="Times New Roman"/>
                <a:cs typeface="Times New Roman"/>
              </a:rPr>
              <a:t>6</a:t>
            </a:r>
            <a:r>
              <a:rPr sz="2800" spc="-15" dirty="0" smtClean="0">
                <a:latin typeface="Times New Roman"/>
                <a:cs typeface="Times New Roman"/>
              </a:rPr>
              <a:t> </a:t>
            </a:r>
            <a:r>
              <a:rPr lang="bg-BG" sz="2800" spc="-15" dirty="0" smtClean="0">
                <a:latin typeface="Times New Roman"/>
                <a:cs typeface="Times New Roman"/>
              </a:rPr>
              <a:t>400</a:t>
            </a:r>
            <a:r>
              <a:rPr sz="2800" spc="-15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лв.</a:t>
            </a:r>
          </a:p>
          <a:p>
            <a:pPr marL="548005">
              <a:lnSpc>
                <a:spcPct val="100000"/>
              </a:lnSpc>
            </a:pPr>
            <a:r>
              <a:rPr lang="bg-BG" sz="2800" dirty="0" smtClean="0">
                <a:latin typeface="Times New Roman"/>
                <a:cs typeface="Times New Roman"/>
              </a:rPr>
              <a:t>20</a:t>
            </a:r>
            <a:r>
              <a:rPr sz="2800" dirty="0" smtClean="0">
                <a:latin typeface="Times New Roman"/>
                <a:cs typeface="Times New Roman"/>
              </a:rPr>
              <a:t>0</a:t>
            </a:r>
            <a:r>
              <a:rPr sz="2800" spc="-25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000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лв.</a:t>
            </a:r>
          </a:p>
          <a:p>
            <a:pPr marL="582930">
              <a:lnSpc>
                <a:spcPct val="100000"/>
              </a:lnSpc>
            </a:pPr>
            <a:r>
              <a:rPr lang="bg-BG" sz="2800" spc="5" dirty="0" smtClean="0">
                <a:latin typeface="Times New Roman"/>
                <a:cs typeface="Times New Roman"/>
              </a:rPr>
              <a:t>32</a:t>
            </a:r>
            <a:r>
              <a:rPr sz="2800" dirty="0" smtClean="0">
                <a:latin typeface="Times New Roman"/>
                <a:cs typeface="Times New Roman"/>
              </a:rPr>
              <a:t>0</a:t>
            </a:r>
            <a:r>
              <a:rPr sz="2800" spc="-25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0</a:t>
            </a:r>
            <a:r>
              <a:rPr sz="2800" spc="5" dirty="0">
                <a:latin typeface="Times New Roman"/>
                <a:cs typeface="Times New Roman"/>
              </a:rPr>
              <a:t>0</a:t>
            </a:r>
            <a:r>
              <a:rPr sz="2800" dirty="0">
                <a:latin typeface="Times New Roman"/>
                <a:cs typeface="Times New Roman"/>
              </a:rPr>
              <a:t>0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лв.</a:t>
            </a:r>
          </a:p>
          <a:p>
            <a:pPr marL="604520">
              <a:lnSpc>
                <a:spcPct val="100000"/>
              </a:lnSpc>
            </a:pPr>
            <a:r>
              <a:rPr lang="bg-BG" sz="2800" spc="5" dirty="0" smtClean="0">
                <a:latin typeface="Times New Roman"/>
                <a:cs typeface="Times New Roman"/>
              </a:rPr>
              <a:t>18</a:t>
            </a:r>
            <a:r>
              <a:rPr sz="2800" dirty="0" smtClean="0">
                <a:latin typeface="Times New Roman"/>
                <a:cs typeface="Times New Roman"/>
              </a:rPr>
              <a:t>0</a:t>
            </a:r>
            <a:r>
              <a:rPr sz="2800" spc="-25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0</a:t>
            </a:r>
            <a:r>
              <a:rPr sz="2800" spc="5" dirty="0">
                <a:latin typeface="Times New Roman"/>
                <a:cs typeface="Times New Roman"/>
              </a:rPr>
              <a:t>0</a:t>
            </a:r>
            <a:r>
              <a:rPr sz="2800" dirty="0">
                <a:latin typeface="Times New Roman"/>
                <a:cs typeface="Times New Roman"/>
              </a:rPr>
              <a:t>0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лв.</a:t>
            </a:r>
          </a:p>
          <a:p>
            <a:pPr marL="1038860">
              <a:lnSpc>
                <a:spcPct val="100000"/>
              </a:lnSpc>
            </a:pPr>
            <a:r>
              <a:rPr lang="bg-BG" sz="2800" spc="-5" dirty="0" smtClean="0">
                <a:latin typeface="Times New Roman"/>
                <a:cs typeface="Times New Roman"/>
              </a:rPr>
              <a:t>1</a:t>
            </a:r>
            <a:r>
              <a:rPr sz="2800" spc="-5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000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лв.</a:t>
            </a:r>
          </a:p>
          <a:p>
            <a:pPr marL="969010">
              <a:lnSpc>
                <a:spcPct val="100000"/>
              </a:lnSpc>
            </a:pPr>
            <a:r>
              <a:rPr lang="bg-BG" sz="2800" dirty="0" smtClean="0">
                <a:latin typeface="Times New Roman"/>
                <a:cs typeface="Times New Roman"/>
              </a:rPr>
              <a:t> 1 6</a:t>
            </a:r>
            <a:r>
              <a:rPr sz="2800" dirty="0" smtClean="0">
                <a:latin typeface="Times New Roman"/>
                <a:cs typeface="Times New Roman"/>
              </a:rPr>
              <a:t>00</a:t>
            </a:r>
            <a:r>
              <a:rPr sz="2800" spc="-20" dirty="0" smtClean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Times New Roman"/>
                <a:cs typeface="Times New Roman"/>
              </a:rPr>
              <a:t>лв</a:t>
            </a:r>
            <a:r>
              <a:rPr sz="2800" dirty="0" smtClean="0">
                <a:latin typeface="Times New Roman"/>
                <a:cs typeface="Times New Roman"/>
              </a:rPr>
              <a:t>.</a:t>
            </a:r>
            <a:endParaRPr lang="bg-BG" sz="2800" dirty="0" smtClean="0">
              <a:latin typeface="Times New Roman"/>
              <a:cs typeface="Times New Roman"/>
            </a:endParaRPr>
          </a:p>
          <a:p>
            <a:pPr marL="969010">
              <a:lnSpc>
                <a:spcPct val="100000"/>
              </a:lnSpc>
            </a:pPr>
            <a:r>
              <a:rPr lang="bg-BG" sz="2800" dirty="0">
                <a:latin typeface="Times New Roman"/>
                <a:cs typeface="Times New Roman"/>
              </a:rPr>
              <a:t> </a:t>
            </a:r>
            <a:r>
              <a:rPr lang="bg-BG" sz="2800" dirty="0" smtClean="0">
                <a:latin typeface="Times New Roman"/>
                <a:cs typeface="Times New Roman"/>
              </a:rPr>
              <a:t>   300 лв.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43000" y="505478"/>
            <a:ext cx="751403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6175">
              <a:lnSpc>
                <a:spcPct val="100000"/>
              </a:lnSpc>
            </a:pPr>
            <a:r>
              <a:rPr sz="28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2800" spc="-18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sz="2800" spc="-1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</a:t>
            </a:r>
            <a:r>
              <a:rPr sz="28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sz="2800" spc="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</a:t>
            </a:r>
            <a:r>
              <a:rPr sz="28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8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АНЪЦИ</a:t>
            </a:r>
          </a:p>
        </p:txBody>
      </p:sp>
      <p:pic>
        <p:nvPicPr>
          <p:cNvPr id="9" name="Картина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3" y="35379"/>
            <a:ext cx="550817" cy="8032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142999" y="1047750"/>
            <a:ext cx="7590235" cy="34658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59715">
              <a:lnSpc>
                <a:spcPct val="101299"/>
              </a:lnSpc>
            </a:pPr>
            <a:r>
              <a:rPr sz="2400" b="1" dirty="0">
                <a:latin typeface="Times New Roman"/>
                <a:cs typeface="Times New Roman"/>
              </a:rPr>
              <a:t>Пл</a:t>
            </a:r>
            <a:r>
              <a:rPr sz="2400" b="1" spc="5" dirty="0">
                <a:latin typeface="Times New Roman"/>
                <a:cs typeface="Times New Roman"/>
              </a:rPr>
              <a:t>а</a:t>
            </a:r>
            <a:r>
              <a:rPr sz="2400" b="1" dirty="0">
                <a:latin typeface="Times New Roman"/>
                <a:cs typeface="Times New Roman"/>
              </a:rPr>
              <a:t>нирани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 err="1">
                <a:latin typeface="Times New Roman"/>
                <a:cs typeface="Times New Roman"/>
              </a:rPr>
              <a:t>по</a:t>
            </a:r>
            <a:r>
              <a:rPr sz="2400" b="1" spc="5" dirty="0" err="1">
                <a:latin typeface="Times New Roman"/>
                <a:cs typeface="Times New Roman"/>
              </a:rPr>
              <a:t>с</a:t>
            </a:r>
            <a:r>
              <a:rPr sz="2400" b="1" dirty="0" err="1">
                <a:latin typeface="Times New Roman"/>
                <a:cs typeface="Times New Roman"/>
              </a:rPr>
              <a:t>тъпл</a:t>
            </a:r>
            <a:r>
              <a:rPr sz="2400" b="1" spc="5" dirty="0" err="1">
                <a:latin typeface="Times New Roman"/>
                <a:cs typeface="Times New Roman"/>
              </a:rPr>
              <a:t>е</a:t>
            </a:r>
            <a:r>
              <a:rPr sz="2400" b="1" dirty="0" err="1">
                <a:latin typeface="Times New Roman"/>
                <a:cs typeface="Times New Roman"/>
              </a:rPr>
              <a:t>ния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lang="bg-BG" sz="2400" b="1" dirty="0" smtClean="0">
                <a:latin typeface="Times New Roman"/>
                <a:cs typeface="Times New Roman"/>
              </a:rPr>
              <a:t> 				1 956 300 лв.</a:t>
            </a:r>
          </a:p>
          <a:p>
            <a:pPr marL="12700" marR="259715">
              <a:lnSpc>
                <a:spcPct val="101299"/>
              </a:lnSpc>
            </a:pPr>
            <a:r>
              <a:rPr lang="bg-BG" sz="2400" b="1" dirty="0" smtClean="0">
                <a:latin typeface="Times New Roman"/>
                <a:cs typeface="Times New Roman"/>
              </a:rPr>
              <a:t>   </a:t>
            </a:r>
          </a:p>
          <a:p>
            <a:pPr marL="12700" marR="259715">
              <a:lnSpc>
                <a:spcPct val="101299"/>
              </a:lnSpc>
            </a:pPr>
            <a:r>
              <a:rPr sz="2400" b="1" dirty="0" err="1" smtClean="0">
                <a:latin typeface="Times New Roman"/>
                <a:cs typeface="Times New Roman"/>
              </a:rPr>
              <a:t>При</a:t>
            </a:r>
            <a:r>
              <a:rPr sz="2400" b="1" spc="-120" dirty="0" err="1" smtClean="0">
                <a:latin typeface="Times New Roman"/>
                <a:cs typeface="Times New Roman"/>
              </a:rPr>
              <a:t>х</a:t>
            </a:r>
            <a:r>
              <a:rPr sz="2400" b="1" spc="-90" dirty="0" err="1" smtClean="0">
                <a:latin typeface="Times New Roman"/>
                <a:cs typeface="Times New Roman"/>
              </a:rPr>
              <a:t>о</a:t>
            </a:r>
            <a:r>
              <a:rPr sz="2400" b="1" dirty="0" err="1" smtClean="0">
                <a:latin typeface="Times New Roman"/>
                <a:cs typeface="Times New Roman"/>
              </a:rPr>
              <a:t>ди</a:t>
            </a:r>
            <a:r>
              <a:rPr sz="2400" b="1" spc="-25" dirty="0" smtClean="0">
                <a:latin typeface="Times New Roman"/>
                <a:cs typeface="Times New Roman"/>
              </a:rPr>
              <a:t> </a:t>
            </a:r>
            <a:r>
              <a:rPr sz="2400" b="1" spc="-35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т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 err="1">
                <a:latin typeface="Times New Roman"/>
                <a:cs typeface="Times New Roman"/>
              </a:rPr>
              <a:t>со</a:t>
            </a:r>
            <a:r>
              <a:rPr sz="2400" b="1" spc="5" dirty="0" err="1">
                <a:latin typeface="Times New Roman"/>
                <a:cs typeface="Times New Roman"/>
              </a:rPr>
              <a:t>б</a:t>
            </a:r>
            <a:r>
              <a:rPr sz="2400" b="1" dirty="0" err="1">
                <a:latin typeface="Times New Roman"/>
                <a:cs typeface="Times New Roman"/>
              </a:rPr>
              <a:t>ствено</a:t>
            </a:r>
            <a:r>
              <a:rPr sz="2400" b="1" spc="5" dirty="0" err="1">
                <a:latin typeface="Times New Roman"/>
                <a:cs typeface="Times New Roman"/>
              </a:rPr>
              <a:t>с</a:t>
            </a:r>
            <a:r>
              <a:rPr sz="2400" b="1" dirty="0" err="1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lang="bg-BG" sz="2400" b="1" dirty="0" smtClean="0">
                <a:latin typeface="Times New Roman"/>
                <a:cs typeface="Times New Roman"/>
              </a:rPr>
              <a:t>				   611 100 лв.</a:t>
            </a:r>
          </a:p>
          <a:p>
            <a:pPr marL="12700" marR="259715">
              <a:lnSpc>
                <a:spcPct val="101299"/>
              </a:lnSpc>
            </a:pPr>
            <a:r>
              <a:rPr sz="2400" b="1" dirty="0" err="1" smtClean="0">
                <a:latin typeface="Times New Roman"/>
                <a:cs typeface="Times New Roman"/>
              </a:rPr>
              <a:t>Общи</a:t>
            </a:r>
            <a:r>
              <a:rPr sz="2400" b="1" spc="5" dirty="0" err="1" smtClean="0">
                <a:latin typeface="Times New Roman"/>
                <a:cs typeface="Times New Roman"/>
              </a:rPr>
              <a:t>н</a:t>
            </a:r>
            <a:r>
              <a:rPr sz="2400" b="1" dirty="0" err="1" smtClean="0">
                <a:latin typeface="Times New Roman"/>
                <a:cs typeface="Times New Roman"/>
              </a:rPr>
              <a:t>ски</a:t>
            </a:r>
            <a:r>
              <a:rPr sz="2400" b="1" spc="5" dirty="0" smtClean="0">
                <a:latin typeface="Times New Roman"/>
                <a:cs typeface="Times New Roman"/>
              </a:rPr>
              <a:t> </a:t>
            </a:r>
            <a:r>
              <a:rPr sz="2400" b="1" spc="20" dirty="0" err="1" smtClean="0">
                <a:latin typeface="Times New Roman"/>
                <a:cs typeface="Times New Roman"/>
              </a:rPr>
              <a:t>т</a:t>
            </a:r>
            <a:r>
              <a:rPr sz="2400" b="1" dirty="0" err="1" smtClean="0">
                <a:latin typeface="Times New Roman"/>
                <a:cs typeface="Times New Roman"/>
              </a:rPr>
              <a:t>а</a:t>
            </a:r>
            <a:r>
              <a:rPr sz="2400" b="1" spc="-80" dirty="0" err="1" smtClean="0">
                <a:latin typeface="Times New Roman"/>
                <a:cs typeface="Times New Roman"/>
              </a:rPr>
              <a:t>к</a:t>
            </a:r>
            <a:r>
              <a:rPr sz="2400" b="1" dirty="0" err="1" smtClean="0">
                <a:latin typeface="Times New Roman"/>
                <a:cs typeface="Times New Roman"/>
              </a:rPr>
              <a:t>си</a:t>
            </a:r>
            <a:r>
              <a:rPr lang="bg-BG" sz="2400" b="1" dirty="0" smtClean="0">
                <a:latin typeface="Times New Roman"/>
                <a:cs typeface="Times New Roman"/>
              </a:rPr>
              <a:t>					      1 171 700 лв.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3695"/>
              </a:lnSpc>
            </a:pPr>
            <a:r>
              <a:rPr sz="2400" b="1" spc="-360" dirty="0">
                <a:latin typeface="Times New Roman"/>
                <a:cs typeface="Times New Roman"/>
              </a:rPr>
              <a:t>Г</a:t>
            </a:r>
            <a:r>
              <a:rPr sz="2400" b="1" dirty="0">
                <a:latin typeface="Times New Roman"/>
                <a:cs typeface="Times New Roman"/>
              </a:rPr>
              <a:t>ло</a:t>
            </a:r>
            <a:r>
              <a:rPr sz="2400" b="1" spc="10" dirty="0">
                <a:latin typeface="Times New Roman"/>
                <a:cs typeface="Times New Roman"/>
              </a:rPr>
              <a:t>б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 </a:t>
            </a:r>
            <a:r>
              <a:rPr sz="2400" b="1" dirty="0" err="1" smtClean="0">
                <a:latin typeface="Times New Roman"/>
                <a:cs typeface="Times New Roman"/>
              </a:rPr>
              <a:t>л</a:t>
            </a:r>
            <a:r>
              <a:rPr sz="2400" b="1" spc="5" dirty="0" err="1" smtClean="0">
                <a:latin typeface="Times New Roman"/>
                <a:cs typeface="Times New Roman"/>
              </a:rPr>
              <a:t>и</a:t>
            </a:r>
            <a:r>
              <a:rPr sz="2400" b="1" dirty="0" err="1" smtClean="0">
                <a:latin typeface="Times New Roman"/>
                <a:cs typeface="Times New Roman"/>
              </a:rPr>
              <a:t>хви</a:t>
            </a:r>
            <a:r>
              <a:rPr lang="bg-BG" sz="2400" b="1" dirty="0" smtClean="0">
                <a:latin typeface="Times New Roman"/>
                <a:cs typeface="Times New Roman"/>
              </a:rPr>
              <a:t>							     57 000 лв.</a:t>
            </a:r>
            <a:endParaRPr sz="2400" dirty="0">
              <a:latin typeface="Times New Roman"/>
              <a:cs typeface="Times New Roman"/>
            </a:endParaRPr>
          </a:p>
          <a:p>
            <a:pPr marL="12700" marR="5080">
              <a:lnSpc>
                <a:spcPct val="97500"/>
              </a:lnSpc>
              <a:spcBef>
                <a:spcPts val="50"/>
              </a:spcBef>
            </a:pPr>
            <a:r>
              <a:rPr sz="2400" b="1" dirty="0">
                <a:latin typeface="Times New Roman"/>
                <a:cs typeface="Times New Roman"/>
              </a:rPr>
              <a:t>Д</a:t>
            </a:r>
            <a:r>
              <a:rPr sz="2400" b="1" spc="-45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уги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н</a:t>
            </a:r>
            <a:r>
              <a:rPr sz="2400" b="1" spc="-35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данъ</a:t>
            </a:r>
            <a:r>
              <a:rPr sz="2400" b="1" spc="5" dirty="0">
                <a:latin typeface="Times New Roman"/>
                <a:cs typeface="Times New Roman"/>
              </a:rPr>
              <a:t>ч</a:t>
            </a:r>
            <a:r>
              <a:rPr sz="2400" b="1" dirty="0">
                <a:latin typeface="Times New Roman"/>
                <a:cs typeface="Times New Roman"/>
              </a:rPr>
              <a:t>ни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 err="1">
                <a:latin typeface="Times New Roman"/>
                <a:cs typeface="Times New Roman"/>
              </a:rPr>
              <a:t>при</a:t>
            </a:r>
            <a:r>
              <a:rPr sz="2400" b="1" spc="-120" dirty="0" err="1">
                <a:latin typeface="Times New Roman"/>
                <a:cs typeface="Times New Roman"/>
              </a:rPr>
              <a:t>х</a:t>
            </a:r>
            <a:r>
              <a:rPr sz="2400" b="1" spc="-90" dirty="0" err="1">
                <a:latin typeface="Times New Roman"/>
                <a:cs typeface="Times New Roman"/>
              </a:rPr>
              <a:t>о</a:t>
            </a:r>
            <a:r>
              <a:rPr sz="2400" b="1" dirty="0" err="1">
                <a:latin typeface="Times New Roman"/>
                <a:cs typeface="Times New Roman"/>
              </a:rPr>
              <a:t>ди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lang="bg-BG" sz="2400" b="1" dirty="0" smtClean="0">
                <a:latin typeface="Times New Roman"/>
                <a:cs typeface="Times New Roman"/>
              </a:rPr>
              <a:t>			     10 000 лв.</a:t>
            </a:r>
          </a:p>
          <a:p>
            <a:pPr marL="12700" marR="5080">
              <a:lnSpc>
                <a:spcPct val="97500"/>
              </a:lnSpc>
              <a:spcBef>
                <a:spcPts val="50"/>
              </a:spcBef>
            </a:pPr>
            <a:r>
              <a:rPr sz="2400" b="1" dirty="0" err="1" smtClean="0">
                <a:latin typeface="Times New Roman"/>
                <a:cs typeface="Times New Roman"/>
              </a:rPr>
              <a:t>По</a:t>
            </a:r>
            <a:r>
              <a:rPr sz="2400" b="1" spc="10" dirty="0" err="1" smtClean="0">
                <a:latin typeface="Times New Roman"/>
                <a:cs typeface="Times New Roman"/>
              </a:rPr>
              <a:t>с</a:t>
            </a:r>
            <a:r>
              <a:rPr sz="2400" b="1" dirty="0" err="1" smtClean="0">
                <a:latin typeface="Times New Roman"/>
                <a:cs typeface="Times New Roman"/>
              </a:rPr>
              <a:t>тъпл</a:t>
            </a:r>
            <a:r>
              <a:rPr sz="2400" b="1" spc="5" dirty="0" err="1" smtClean="0">
                <a:latin typeface="Times New Roman"/>
                <a:cs typeface="Times New Roman"/>
              </a:rPr>
              <a:t>е</a:t>
            </a:r>
            <a:r>
              <a:rPr sz="2400" b="1" dirty="0" err="1" smtClean="0">
                <a:latin typeface="Times New Roman"/>
                <a:cs typeface="Times New Roman"/>
              </a:rPr>
              <a:t>ния</a:t>
            </a:r>
            <a:r>
              <a:rPr sz="2400" b="1" dirty="0" smtClean="0">
                <a:latin typeface="Times New Roman"/>
                <a:cs typeface="Times New Roman"/>
              </a:rPr>
              <a:t> </a:t>
            </a:r>
            <a:r>
              <a:rPr sz="2400" b="1" spc="-4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т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 err="1">
                <a:latin typeface="Times New Roman"/>
                <a:cs typeface="Times New Roman"/>
              </a:rPr>
              <a:t>пр</a:t>
            </a:r>
            <a:r>
              <a:rPr sz="2400" b="1" spc="-95" dirty="0" err="1">
                <a:latin typeface="Times New Roman"/>
                <a:cs typeface="Times New Roman"/>
              </a:rPr>
              <a:t>о</a:t>
            </a:r>
            <a:r>
              <a:rPr sz="2400" b="1" dirty="0" err="1">
                <a:latin typeface="Times New Roman"/>
                <a:cs typeface="Times New Roman"/>
              </a:rPr>
              <a:t>да</a:t>
            </a:r>
            <a:r>
              <a:rPr sz="2400" b="1" spc="-30" dirty="0" err="1">
                <a:latin typeface="Times New Roman"/>
                <a:cs typeface="Times New Roman"/>
              </a:rPr>
              <a:t>ж</a:t>
            </a:r>
            <a:r>
              <a:rPr sz="2400" b="1" dirty="0" err="1">
                <a:latin typeface="Times New Roman"/>
                <a:cs typeface="Times New Roman"/>
              </a:rPr>
              <a:t>би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lang="bg-BG" sz="2400" b="1" dirty="0" smtClean="0">
                <a:latin typeface="Times New Roman"/>
                <a:cs typeface="Times New Roman"/>
              </a:rPr>
              <a:t>			    243 000 лв.</a:t>
            </a:r>
          </a:p>
          <a:p>
            <a:pPr marL="12700" marR="5080">
              <a:lnSpc>
                <a:spcPct val="97500"/>
              </a:lnSpc>
              <a:spcBef>
                <a:spcPts val="50"/>
              </a:spcBef>
            </a:pPr>
            <a:r>
              <a:rPr sz="2400" b="1" spc="-155" dirty="0" err="1" smtClean="0">
                <a:latin typeface="Times New Roman"/>
                <a:cs typeface="Times New Roman"/>
              </a:rPr>
              <a:t>К</a:t>
            </a:r>
            <a:r>
              <a:rPr sz="2400" b="1" dirty="0" err="1" smtClean="0">
                <a:latin typeface="Times New Roman"/>
                <a:cs typeface="Times New Roman"/>
              </a:rPr>
              <a:t>онц</a:t>
            </a:r>
            <a:r>
              <a:rPr sz="2400" b="1" spc="40" dirty="0" err="1" smtClean="0">
                <a:latin typeface="Times New Roman"/>
                <a:cs typeface="Times New Roman"/>
              </a:rPr>
              <a:t>е</a:t>
            </a:r>
            <a:r>
              <a:rPr sz="2400" b="1" dirty="0" err="1" smtClean="0">
                <a:latin typeface="Times New Roman"/>
                <a:cs typeface="Times New Roman"/>
              </a:rPr>
              <a:t>сии</a:t>
            </a:r>
            <a:r>
              <a:rPr lang="en-GB" sz="2400" b="1" dirty="0" smtClean="0">
                <a:latin typeface="Times New Roman"/>
                <a:cs typeface="Times New Roman"/>
              </a:rPr>
              <a:t>										26 000 </a:t>
            </a:r>
            <a:r>
              <a:rPr lang="bg-BG" sz="2400" b="1" dirty="0" smtClean="0">
                <a:latin typeface="Times New Roman"/>
                <a:cs typeface="Times New Roman"/>
              </a:rPr>
              <a:t>лв.</a:t>
            </a:r>
          </a:p>
          <a:p>
            <a:pPr marL="12700" marR="5080">
              <a:lnSpc>
                <a:spcPct val="97500"/>
              </a:lnSpc>
              <a:spcBef>
                <a:spcPts val="50"/>
              </a:spcBef>
            </a:pPr>
            <a:r>
              <a:rPr lang="bg-BG" sz="2400" b="1" dirty="0" smtClean="0">
                <a:latin typeface="Times New Roman"/>
                <a:cs typeface="Times New Roman"/>
              </a:rPr>
              <a:t>Внесени ДДС и др. Данъци			  - 162 500 лв.</a:t>
            </a:r>
            <a:endParaRPr sz="2400" b="1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4772" y="4883992"/>
            <a:ext cx="382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……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4451" y="884913"/>
            <a:ext cx="3388784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bg-BG" sz="2000" b="1" dirty="0" smtClean="0">
                <a:latin typeface="Times New Roman"/>
                <a:cs typeface="Times New Roman"/>
              </a:rPr>
              <a:t>            </a:t>
            </a:r>
          </a:p>
          <a:p>
            <a:pPr marL="12700"/>
            <a:r>
              <a:rPr lang="bg-BG" sz="2000" b="1" dirty="0">
                <a:latin typeface="Times New Roman"/>
                <a:cs typeface="Times New Roman"/>
              </a:rPr>
              <a:t>	</a:t>
            </a:r>
            <a:r>
              <a:rPr lang="bg-BG" sz="2000" b="1" dirty="0" smtClean="0">
                <a:latin typeface="Times New Roman"/>
                <a:cs typeface="Times New Roman"/>
              </a:rPr>
              <a:t>		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19200" y="190794"/>
            <a:ext cx="751403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5505">
              <a:lnSpc>
                <a:spcPct val="100000"/>
              </a:lnSpc>
            </a:pP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АНЪЧНИ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3200" spc="-18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sz="3200" spc="-1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</a:t>
            </a:r>
          </a:p>
        </p:txBody>
      </p:sp>
      <p:pic>
        <p:nvPicPr>
          <p:cNvPr id="9" name="Картина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3" y="35379"/>
            <a:ext cx="550817" cy="8032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143000" y="1200150"/>
            <a:ext cx="7879359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63160" algn="l"/>
              </a:tabLst>
            </a:pPr>
            <a:r>
              <a:rPr sz="2800" b="1" dirty="0">
                <a:latin typeface="Times New Roman"/>
                <a:cs typeface="Times New Roman"/>
              </a:rPr>
              <a:t>Планирани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постъп</a:t>
            </a:r>
            <a:r>
              <a:rPr sz="2800" b="1" spc="-15" dirty="0">
                <a:latin typeface="Times New Roman"/>
                <a:cs typeface="Times New Roman"/>
              </a:rPr>
              <a:t>л</a:t>
            </a:r>
            <a:r>
              <a:rPr sz="2800" b="1" dirty="0">
                <a:latin typeface="Times New Roman"/>
                <a:cs typeface="Times New Roman"/>
              </a:rPr>
              <a:t>ен</a:t>
            </a:r>
            <a:r>
              <a:rPr sz="2800" b="1" spc="-10" dirty="0">
                <a:latin typeface="Times New Roman"/>
                <a:cs typeface="Times New Roman"/>
              </a:rPr>
              <a:t>и</a:t>
            </a:r>
            <a:r>
              <a:rPr sz="2800" b="1" dirty="0">
                <a:latin typeface="Times New Roman"/>
                <a:cs typeface="Times New Roman"/>
              </a:rPr>
              <a:t>я	</a:t>
            </a:r>
            <a:r>
              <a:rPr lang="bg-BG" sz="2800" b="1" dirty="0" smtClean="0">
                <a:latin typeface="Times New Roman"/>
                <a:cs typeface="Times New Roman"/>
              </a:rPr>
              <a:t>     8 860 700 </a:t>
            </a:r>
            <a:r>
              <a:rPr sz="2800" b="1" dirty="0" err="1" smtClean="0">
                <a:latin typeface="Times New Roman"/>
                <a:cs typeface="Times New Roman"/>
              </a:rPr>
              <a:t>л</a:t>
            </a:r>
            <a:r>
              <a:rPr sz="2800" b="1" spc="20" dirty="0" err="1" smtClean="0">
                <a:latin typeface="Times New Roman"/>
                <a:cs typeface="Times New Roman"/>
              </a:rPr>
              <a:t>в</a:t>
            </a:r>
            <a:r>
              <a:rPr sz="2800" b="1" dirty="0">
                <a:latin typeface="Times New Roman"/>
                <a:cs typeface="Times New Roman"/>
              </a:rPr>
              <a:t>., </a:t>
            </a:r>
            <a:endParaRPr lang="bg-BG" sz="2800" b="1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963160" algn="l"/>
              </a:tabLst>
            </a:pPr>
            <a:r>
              <a:rPr lang="bg-BG" sz="2800" b="1" dirty="0">
                <a:latin typeface="Times New Roman"/>
                <a:cs typeface="Times New Roman"/>
              </a:rPr>
              <a:t>	</a:t>
            </a:r>
            <a:r>
              <a:rPr lang="bg-BG" sz="2800" b="1" dirty="0" smtClean="0">
                <a:latin typeface="Times New Roman"/>
                <a:cs typeface="Times New Roman"/>
              </a:rPr>
              <a:t>    </a:t>
            </a:r>
            <a:r>
              <a:rPr sz="2800" b="1" dirty="0" smtClean="0">
                <a:latin typeface="Times New Roman"/>
                <a:cs typeface="Times New Roman"/>
              </a:rPr>
              <a:t>в</a:t>
            </a:r>
            <a:r>
              <a:rPr sz="2800" b="1" spc="10" dirty="0" smtClean="0">
                <a:latin typeface="Times New Roman"/>
                <a:cs typeface="Times New Roman"/>
              </a:rPr>
              <a:t> </a:t>
            </a:r>
            <a:r>
              <a:rPr sz="2800" b="1" spc="-265" dirty="0">
                <a:latin typeface="Times New Roman"/>
                <a:cs typeface="Times New Roman"/>
              </a:rPr>
              <a:t>т</a:t>
            </a:r>
            <a:r>
              <a:rPr sz="2800" b="1" dirty="0">
                <a:latin typeface="Times New Roman"/>
                <a:cs typeface="Times New Roman"/>
              </a:rPr>
              <a:t>.ч.: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4772" y="4883992"/>
            <a:ext cx="382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……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7041" y="2114550"/>
            <a:ext cx="7939993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dirty="0" err="1">
                <a:latin typeface="Times New Roman"/>
                <a:cs typeface="Times New Roman"/>
              </a:rPr>
              <a:t>Обща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lang="bg-BG" sz="2800" b="1" dirty="0" smtClean="0">
                <a:latin typeface="Times New Roman"/>
                <a:cs typeface="Times New Roman"/>
              </a:rPr>
              <a:t>допълваща </a:t>
            </a:r>
            <a:r>
              <a:rPr sz="2800" b="1" spc="-60" dirty="0" err="1" smtClean="0">
                <a:latin typeface="Times New Roman"/>
                <a:cs typeface="Times New Roman"/>
              </a:rPr>
              <a:t>с</a:t>
            </a:r>
            <a:r>
              <a:rPr sz="2800" b="1" spc="-45" dirty="0" err="1" smtClean="0">
                <a:latin typeface="Times New Roman"/>
                <a:cs typeface="Times New Roman"/>
              </a:rPr>
              <a:t>у</a:t>
            </a:r>
            <a:r>
              <a:rPr sz="2800" b="1" dirty="0" err="1" smtClean="0">
                <a:latin typeface="Times New Roman"/>
                <a:cs typeface="Times New Roman"/>
              </a:rPr>
              <a:t>бсид</a:t>
            </a:r>
            <a:r>
              <a:rPr sz="2800" b="1" spc="-15" dirty="0" err="1" smtClean="0">
                <a:latin typeface="Times New Roman"/>
                <a:cs typeface="Times New Roman"/>
              </a:rPr>
              <a:t>и</a:t>
            </a:r>
            <a:r>
              <a:rPr sz="2800" b="1" dirty="0" err="1" smtClean="0">
                <a:latin typeface="Times New Roman"/>
                <a:cs typeface="Times New Roman"/>
              </a:rPr>
              <a:t>я</a:t>
            </a:r>
            <a:r>
              <a:rPr lang="bg-BG" sz="2800" b="1" dirty="0" smtClean="0">
                <a:latin typeface="Times New Roman"/>
                <a:cs typeface="Times New Roman"/>
              </a:rPr>
              <a:t>                 7 023 800 лв.     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800" b="1" dirty="0" err="1" smtClean="0">
                <a:latin typeface="Times New Roman"/>
                <a:cs typeface="Times New Roman"/>
              </a:rPr>
              <a:t>Обща</a:t>
            </a:r>
            <a:r>
              <a:rPr lang="bg-BG" sz="2800" b="1" spc="5" dirty="0">
                <a:latin typeface="Times New Roman"/>
                <a:cs typeface="Times New Roman"/>
              </a:rPr>
              <a:t> </a:t>
            </a:r>
            <a:r>
              <a:rPr sz="2800" b="1" spc="-15" dirty="0" err="1" smtClean="0">
                <a:latin typeface="Times New Roman"/>
                <a:cs typeface="Times New Roman"/>
              </a:rPr>
              <a:t>и</a:t>
            </a:r>
            <a:r>
              <a:rPr sz="2800" b="1" dirty="0" err="1" smtClean="0">
                <a:latin typeface="Times New Roman"/>
                <a:cs typeface="Times New Roman"/>
              </a:rPr>
              <a:t>зр</a:t>
            </a:r>
            <a:r>
              <a:rPr sz="2800" b="1" spc="5" dirty="0" err="1" smtClean="0">
                <a:latin typeface="Times New Roman"/>
                <a:cs typeface="Times New Roman"/>
              </a:rPr>
              <a:t>а</a:t>
            </a:r>
            <a:r>
              <a:rPr sz="2800" b="1" dirty="0" err="1" smtClean="0">
                <a:latin typeface="Times New Roman"/>
                <a:cs typeface="Times New Roman"/>
              </a:rPr>
              <a:t>внител</a:t>
            </a:r>
            <a:r>
              <a:rPr sz="2800" b="1" spc="-15" dirty="0" err="1" smtClean="0">
                <a:latin typeface="Times New Roman"/>
                <a:cs typeface="Times New Roman"/>
              </a:rPr>
              <a:t>н</a:t>
            </a:r>
            <a:r>
              <a:rPr sz="2800" b="1" dirty="0" err="1" smtClean="0">
                <a:latin typeface="Times New Roman"/>
                <a:cs typeface="Times New Roman"/>
              </a:rPr>
              <a:t>а</a:t>
            </a:r>
            <a:r>
              <a:rPr lang="bg-BG" sz="2800" b="1" dirty="0">
                <a:latin typeface="Times New Roman"/>
                <a:cs typeface="Times New Roman"/>
              </a:rPr>
              <a:t> </a:t>
            </a:r>
            <a:r>
              <a:rPr sz="2800" b="1" spc="-40" dirty="0" err="1" smtClean="0">
                <a:latin typeface="Times New Roman"/>
                <a:cs typeface="Times New Roman"/>
              </a:rPr>
              <a:t>с</a:t>
            </a:r>
            <a:r>
              <a:rPr sz="2800" b="1" spc="-45" dirty="0" err="1" smtClean="0">
                <a:latin typeface="Times New Roman"/>
                <a:cs typeface="Times New Roman"/>
              </a:rPr>
              <a:t>у</a:t>
            </a:r>
            <a:r>
              <a:rPr sz="2800" b="1" dirty="0" err="1" smtClean="0">
                <a:latin typeface="Times New Roman"/>
                <a:cs typeface="Times New Roman"/>
              </a:rPr>
              <a:t>бсидия</a:t>
            </a:r>
            <a:r>
              <a:rPr sz="2800" b="1" dirty="0" smtClean="0">
                <a:latin typeface="Times New Roman"/>
                <a:cs typeface="Times New Roman"/>
              </a:rPr>
              <a:t> </a:t>
            </a:r>
            <a:r>
              <a:rPr lang="bg-BG" sz="2800" b="1" dirty="0" smtClean="0">
                <a:latin typeface="Times New Roman"/>
                <a:cs typeface="Times New Roman"/>
              </a:rPr>
              <a:t>		    1 026 100 лв.</a:t>
            </a:r>
          </a:p>
          <a:p>
            <a:pPr marL="12700" marR="5080">
              <a:lnSpc>
                <a:spcPct val="100000"/>
              </a:lnSpc>
            </a:pPr>
            <a:r>
              <a:rPr sz="2800" b="1" spc="-80" dirty="0" err="1" smtClean="0">
                <a:latin typeface="Times New Roman"/>
                <a:cs typeface="Times New Roman"/>
              </a:rPr>
              <a:t>С</a:t>
            </a:r>
            <a:r>
              <a:rPr sz="2800" b="1" spc="-45" dirty="0" err="1" smtClean="0">
                <a:latin typeface="Times New Roman"/>
                <a:cs typeface="Times New Roman"/>
              </a:rPr>
              <a:t>у</a:t>
            </a:r>
            <a:r>
              <a:rPr sz="2800" b="1" dirty="0" err="1" smtClean="0">
                <a:latin typeface="Times New Roman"/>
                <a:cs typeface="Times New Roman"/>
              </a:rPr>
              <a:t>бсидия</a:t>
            </a:r>
            <a:r>
              <a:rPr sz="2800" b="1" dirty="0" smtClean="0">
                <a:latin typeface="Times New Roman"/>
                <a:cs typeface="Times New Roman"/>
              </a:rPr>
              <a:t> </a:t>
            </a:r>
            <a:r>
              <a:rPr sz="2800" b="1" dirty="0" err="1">
                <a:latin typeface="Times New Roman"/>
                <a:cs typeface="Times New Roman"/>
              </a:rPr>
              <a:t>за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65" dirty="0" err="1" smtClean="0">
                <a:latin typeface="Times New Roman"/>
                <a:cs typeface="Times New Roman"/>
              </a:rPr>
              <a:t>к</a:t>
            </a:r>
            <a:r>
              <a:rPr sz="2800" b="1" spc="-45" dirty="0" err="1" smtClean="0">
                <a:latin typeface="Times New Roman"/>
                <a:cs typeface="Times New Roman"/>
              </a:rPr>
              <a:t>а</a:t>
            </a:r>
            <a:r>
              <a:rPr sz="2800" b="1" dirty="0" err="1" smtClean="0">
                <a:latin typeface="Times New Roman"/>
                <a:cs typeface="Times New Roman"/>
              </a:rPr>
              <a:t>пи</a:t>
            </a:r>
            <a:r>
              <a:rPr sz="2800" b="1" spc="20" dirty="0" err="1" smtClean="0">
                <a:latin typeface="Times New Roman"/>
                <a:cs typeface="Times New Roman"/>
              </a:rPr>
              <a:t>т</a:t>
            </a:r>
            <a:r>
              <a:rPr sz="2800" b="1" spc="25" dirty="0" err="1" smtClean="0">
                <a:latin typeface="Times New Roman"/>
                <a:cs typeface="Times New Roman"/>
              </a:rPr>
              <a:t>а</a:t>
            </a:r>
            <a:r>
              <a:rPr sz="2800" b="1" dirty="0" err="1" smtClean="0">
                <a:latin typeface="Times New Roman"/>
                <a:cs typeface="Times New Roman"/>
              </a:rPr>
              <a:t>л</a:t>
            </a:r>
            <a:r>
              <a:rPr lang="bg-BG" sz="2800" b="1" dirty="0" smtClean="0">
                <a:latin typeface="Times New Roman"/>
                <a:cs typeface="Times New Roman"/>
              </a:rPr>
              <a:t>ови</a:t>
            </a:r>
            <a:r>
              <a:rPr sz="2800" b="1" spc="10" dirty="0" smtClean="0">
                <a:latin typeface="Times New Roman"/>
                <a:cs typeface="Times New Roman"/>
              </a:rPr>
              <a:t> </a:t>
            </a:r>
            <a:r>
              <a:rPr sz="2800" b="1" dirty="0" err="1">
                <a:latin typeface="Times New Roman"/>
                <a:cs typeface="Times New Roman"/>
              </a:rPr>
              <a:t>ра</a:t>
            </a:r>
            <a:r>
              <a:rPr sz="2800" b="1" spc="5" dirty="0" err="1">
                <a:latin typeface="Times New Roman"/>
                <a:cs typeface="Times New Roman"/>
              </a:rPr>
              <a:t>з</a:t>
            </a:r>
            <a:r>
              <a:rPr sz="2800" b="1" spc="-120" dirty="0" err="1">
                <a:latin typeface="Times New Roman"/>
                <a:cs typeface="Times New Roman"/>
              </a:rPr>
              <a:t>х</a:t>
            </a:r>
            <a:r>
              <a:rPr sz="2800" b="1" spc="-90" dirty="0" err="1">
                <a:latin typeface="Times New Roman"/>
                <a:cs typeface="Times New Roman"/>
              </a:rPr>
              <a:t>о</a:t>
            </a:r>
            <a:r>
              <a:rPr sz="2800" b="1" dirty="0" err="1">
                <a:latin typeface="Times New Roman"/>
                <a:cs typeface="Times New Roman"/>
              </a:rPr>
              <a:t>ди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lang="bg-BG" sz="2800" b="1" dirty="0" smtClean="0">
                <a:latin typeface="Times New Roman"/>
                <a:cs typeface="Times New Roman"/>
              </a:rPr>
              <a:t>         674 000 лв.</a:t>
            </a:r>
          </a:p>
          <a:p>
            <a:pPr marL="12700" marR="5080">
              <a:lnSpc>
                <a:spcPct val="100000"/>
              </a:lnSpc>
            </a:pPr>
            <a:r>
              <a:rPr sz="2800" b="1" dirty="0" err="1" smtClean="0">
                <a:latin typeface="Times New Roman"/>
                <a:cs typeface="Times New Roman"/>
              </a:rPr>
              <a:t>За</a:t>
            </a:r>
            <a:r>
              <a:rPr sz="2800" b="1" spc="-10" dirty="0" smtClean="0">
                <a:latin typeface="Times New Roman"/>
                <a:cs typeface="Times New Roman"/>
              </a:rPr>
              <a:t> </a:t>
            </a:r>
            <a:r>
              <a:rPr sz="2800" b="1" dirty="0" err="1">
                <a:latin typeface="Times New Roman"/>
                <a:cs typeface="Times New Roman"/>
              </a:rPr>
              <a:t>зимно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dirty="0" err="1" smtClean="0">
                <a:latin typeface="Times New Roman"/>
                <a:cs typeface="Times New Roman"/>
              </a:rPr>
              <a:t>п</a:t>
            </a:r>
            <a:r>
              <a:rPr sz="2800" b="1" spc="-95" dirty="0" err="1" smtClean="0">
                <a:latin typeface="Times New Roman"/>
                <a:cs typeface="Times New Roman"/>
              </a:rPr>
              <a:t>о</a:t>
            </a:r>
            <a:r>
              <a:rPr sz="2800" b="1" dirty="0" err="1" smtClean="0">
                <a:latin typeface="Times New Roman"/>
                <a:cs typeface="Times New Roman"/>
              </a:rPr>
              <a:t>ддър</a:t>
            </a:r>
            <a:r>
              <a:rPr sz="2800" b="1" spc="-10" dirty="0" err="1" smtClean="0">
                <a:latin typeface="Times New Roman"/>
                <a:cs typeface="Times New Roman"/>
              </a:rPr>
              <a:t>ж</a:t>
            </a:r>
            <a:r>
              <a:rPr sz="2800" b="1" dirty="0" err="1" smtClean="0">
                <a:latin typeface="Times New Roman"/>
                <a:cs typeface="Times New Roman"/>
              </a:rPr>
              <a:t>ане</a:t>
            </a:r>
            <a:r>
              <a:rPr lang="bg-BG" sz="2800" b="1" dirty="0" smtClean="0">
                <a:latin typeface="Times New Roman"/>
                <a:cs typeface="Times New Roman"/>
              </a:rPr>
              <a:t>						  136 800 лв.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143000" y="510816"/>
            <a:ext cx="751403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13255">
              <a:lnSpc>
                <a:spcPct val="100000"/>
              </a:lnSpc>
            </a:pP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28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ИХО</a:t>
            </a:r>
            <a:r>
              <a:rPr sz="28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2800" spc="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</a:t>
            </a:r>
            <a:r>
              <a:rPr sz="28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БСИ</a:t>
            </a:r>
            <a:r>
              <a:rPr sz="28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ИИ</a:t>
            </a:r>
          </a:p>
        </p:txBody>
      </p:sp>
      <p:pic>
        <p:nvPicPr>
          <p:cNvPr id="10" name="Картина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3" y="35379"/>
            <a:ext cx="550817" cy="8032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2913</TotalTime>
  <Words>1507</Words>
  <Application>Microsoft Office PowerPoint</Application>
  <PresentationFormat>On-screen Show (16:9)</PresentationFormat>
  <Paragraphs>500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Corbel</vt:lpstr>
      <vt:lpstr>Times New Roman</vt:lpstr>
      <vt:lpstr>Wingdings</vt:lpstr>
      <vt:lpstr>Parallax</vt:lpstr>
      <vt:lpstr>PowerPoint Presentation</vt:lpstr>
      <vt:lpstr>НОРМАТИВНО ОСНОВАНИЕ</vt:lpstr>
      <vt:lpstr>НОРМАТИВНО ОСНОВАНИЕ</vt:lpstr>
      <vt:lpstr>БЮДЖЕТНА ПОЛИТИКА</vt:lpstr>
      <vt:lpstr>БЮДЖЕТНА ПОЛИТИКА</vt:lpstr>
      <vt:lpstr>PowerPoint Presentation</vt:lpstr>
      <vt:lpstr>ПРИХОДИ ОТ МЕСТНИ ДАНЪЦИ</vt:lpstr>
      <vt:lpstr>НЕДАНЪЧНИ ПРИХОДИ</vt:lpstr>
      <vt:lpstr>ПРИХОДИ ОТ СУБСИДИИ</vt:lpstr>
      <vt:lpstr>PowerPoint Presentation</vt:lpstr>
      <vt:lpstr>PowerPoint Presentation</vt:lpstr>
      <vt:lpstr>PowerPoint Presentation</vt:lpstr>
      <vt:lpstr>КАПИТАЛОВИ РАЗХОДИ </vt:lpstr>
      <vt:lpstr>КАПИТАЛОВИ РАЗХОДИ </vt:lpstr>
      <vt:lpstr>ПРОЕКТИ КОИТО ЩЕ СЕ РЕАЛИЗИРАТ ПРЕЗ 2019 г. </vt:lpstr>
      <vt:lpstr>ПРОЕКТИ КОИТО ЩЕ СЕ РЕАЛИЗИРАТ ПРЕЗ 2019 г. </vt:lpstr>
      <vt:lpstr>ПРОЕКТИ КОИТО ОЧАКВАТ ФИНАНСИРАНЕ ПРЕЗ 2019 г. </vt:lpstr>
      <vt:lpstr>PowerPoint Presentation</vt:lpstr>
      <vt:lpstr>О Ч А К В А Н И Я   ЗА                Б Ю Д Ж Е Т   2019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g.nikolova</dc:creator>
  <cp:lastModifiedBy>PC-User</cp:lastModifiedBy>
  <cp:revision>49</cp:revision>
  <cp:lastPrinted>2019-01-10T08:34:22Z</cp:lastPrinted>
  <dcterms:created xsi:type="dcterms:W3CDTF">2019-01-09T14:50:19Z</dcterms:created>
  <dcterms:modified xsi:type="dcterms:W3CDTF">2019-01-14T07:17:23Z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2018-12-12T00:00:00Z</vt:filetime>
  </property>
  <property fmtid="{D5CDD505-2E9C-101B-9397-08002B2CF9AE}" pid="3" name="LastSaved">
    <vt:filetime>2019-01-09T00:00:00Z</vt:filetime>
  </property>
</Properties>
</file>